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67" r:id="rId4"/>
    <p:sldId id="259" r:id="rId5"/>
    <p:sldId id="260" r:id="rId6"/>
    <p:sldId id="261" r:id="rId7"/>
    <p:sldId id="262" r:id="rId8"/>
    <p:sldId id="263" r:id="rId9"/>
    <p:sldId id="264" r:id="rId10"/>
    <p:sldId id="265" r:id="rId11"/>
    <p:sldId id="266" r:id="rId12"/>
  </p:sldIdLst>
  <p:sldSz cx="6858000" cy="9906000" type="A4"/>
  <p:notesSz cx="6858000" cy="9144000"/>
  <p:embeddedFontLst>
    <p:embeddedFont>
      <p:font typeface="Montserrat Black" panose="020F0502020204030204" pitchFamily="34" charset="0"/>
      <p:bold r:id="rId14"/>
      <p:italic r:id="rId15"/>
      <p:boldItalic r:id="rId16"/>
    </p:embeddedFont>
    <p:embeddedFont>
      <p:font typeface="Play" pitchFamily="2"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iDjp0bbCSwL9TLVKi61MRFcfC1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A0D1"/>
    <a:srgbClr val="121C26"/>
    <a:srgbClr val="605E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2F17FF-C0BA-4B1F-A4BB-D356CAE69269}">
  <a:tblStyle styleId="{BF2F17FF-C0BA-4B1F-A4BB-D356CAE69269}" styleName="Table_0">
    <a:wholeTbl>
      <a:tcTxStyle b="off" i="off">
        <a:font>
          <a:latin typeface="Aptos"/>
          <a:ea typeface="Aptos"/>
          <a:cs typeface="Aptos"/>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94"/>
    <p:restoredTop sz="94694"/>
  </p:normalViewPr>
  <p:slideViewPr>
    <p:cSldViewPr snapToGrid="0">
      <p:cViewPr varScale="1">
        <p:scale>
          <a:sx n="81" d="100"/>
          <a:sy n="81" d="100"/>
        </p:scale>
        <p:origin x="37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PT"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1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1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83F8317B-DD66-AB90-A80C-7469BA1CE193}"/>
            </a:ext>
          </a:extLst>
        </p:cNvPr>
        <p:cNvGrpSpPr/>
        <p:nvPr/>
      </p:nvGrpSpPr>
      <p:grpSpPr>
        <a:xfrm>
          <a:off x="0" y="0"/>
          <a:ext cx="0" cy="0"/>
          <a:chOff x="0" y="0"/>
          <a:chExt cx="0" cy="0"/>
        </a:xfrm>
      </p:grpSpPr>
      <p:sp>
        <p:nvSpPr>
          <p:cNvPr id="155" name="Google Shape;155;p3:notes">
            <a:extLst>
              <a:ext uri="{FF2B5EF4-FFF2-40B4-BE49-F238E27FC236}">
                <a16:creationId xmlns:a16="http://schemas.microsoft.com/office/drawing/2014/main" id="{59CB1FA4-626D-6927-CFD5-838BB7AFE06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3:notes">
            <a:extLst>
              <a:ext uri="{FF2B5EF4-FFF2-40B4-BE49-F238E27FC236}">
                <a16:creationId xmlns:a16="http://schemas.microsoft.com/office/drawing/2014/main" id="{50FCDBC8-2007-D0AC-C43E-C1122D63EE64}"/>
              </a:ext>
            </a:extLst>
          </p:cNvPr>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9376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e Objeto" type="obj">
  <p:cSld name="OBJECT">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e Texto"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o de Título" type="title">
  <p:cSld name="TITLE">
    <p:spTree>
      <p:nvGrpSpPr>
        <p:cNvPr id="1" name="Shape 21"/>
        <p:cNvGrpSpPr/>
        <p:nvPr/>
      </p:nvGrpSpPr>
      <p:grpSpPr>
        <a:xfrm>
          <a:off x="0" y="0"/>
          <a:ext cx="0" cy="0"/>
          <a:chOff x="0" y="0"/>
          <a:chExt cx="0" cy="0"/>
        </a:xfrm>
      </p:grpSpPr>
      <p:sp>
        <p:nvSpPr>
          <p:cNvPr id="22" name="Google Shape;22;p14"/>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Play"/>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4" name="Google Shape;24;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cção"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Play"/>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57575"/>
              </a:buClr>
              <a:buSzPts val="1800"/>
              <a:buNone/>
              <a:defRPr sz="1800">
                <a:solidFill>
                  <a:srgbClr val="757575"/>
                </a:solidFill>
              </a:defRPr>
            </a:lvl1pPr>
            <a:lvl2pPr marL="914400" lvl="1" indent="-228600" algn="l">
              <a:lnSpc>
                <a:spcPct val="90000"/>
              </a:lnSpc>
              <a:spcBef>
                <a:spcPts val="375"/>
              </a:spcBef>
              <a:spcAft>
                <a:spcPts val="0"/>
              </a:spcAft>
              <a:buClr>
                <a:srgbClr val="757575"/>
              </a:buClr>
              <a:buSzPts val="1500"/>
              <a:buNone/>
              <a:defRPr sz="1500">
                <a:solidFill>
                  <a:srgbClr val="757575"/>
                </a:solidFill>
              </a:defRPr>
            </a:lvl2pPr>
            <a:lvl3pPr marL="1371600" lvl="2" indent="-228600" algn="l">
              <a:lnSpc>
                <a:spcPct val="90000"/>
              </a:lnSpc>
              <a:spcBef>
                <a:spcPts val="375"/>
              </a:spcBef>
              <a:spcAft>
                <a:spcPts val="0"/>
              </a:spcAft>
              <a:buClr>
                <a:srgbClr val="757575"/>
              </a:buClr>
              <a:buSzPts val="1350"/>
              <a:buNone/>
              <a:defRPr sz="1350">
                <a:solidFill>
                  <a:srgbClr val="757575"/>
                </a:solidFill>
              </a:defRPr>
            </a:lvl3pPr>
            <a:lvl4pPr marL="1828800" lvl="3" indent="-228600" algn="l">
              <a:lnSpc>
                <a:spcPct val="90000"/>
              </a:lnSpc>
              <a:spcBef>
                <a:spcPts val="375"/>
              </a:spcBef>
              <a:spcAft>
                <a:spcPts val="0"/>
              </a:spcAft>
              <a:buClr>
                <a:srgbClr val="757575"/>
              </a:buClr>
              <a:buSzPts val="1200"/>
              <a:buNone/>
              <a:defRPr sz="1200">
                <a:solidFill>
                  <a:srgbClr val="757575"/>
                </a:solidFill>
              </a:defRPr>
            </a:lvl4pPr>
            <a:lvl5pPr marL="2286000" lvl="4" indent="-228600" algn="l">
              <a:lnSpc>
                <a:spcPct val="90000"/>
              </a:lnSpc>
              <a:spcBef>
                <a:spcPts val="375"/>
              </a:spcBef>
              <a:spcAft>
                <a:spcPts val="0"/>
              </a:spcAft>
              <a:buClr>
                <a:srgbClr val="757575"/>
              </a:buClr>
              <a:buSzPts val="1200"/>
              <a:buNone/>
              <a:defRPr sz="1200">
                <a:solidFill>
                  <a:srgbClr val="757575"/>
                </a:solidFill>
              </a:defRPr>
            </a:lvl5pPr>
            <a:lvl6pPr marL="2743200" lvl="5" indent="-228600" algn="l">
              <a:lnSpc>
                <a:spcPct val="90000"/>
              </a:lnSpc>
              <a:spcBef>
                <a:spcPts val="375"/>
              </a:spcBef>
              <a:spcAft>
                <a:spcPts val="0"/>
              </a:spcAft>
              <a:buClr>
                <a:srgbClr val="757575"/>
              </a:buClr>
              <a:buSzPts val="1200"/>
              <a:buNone/>
              <a:defRPr sz="1200">
                <a:solidFill>
                  <a:srgbClr val="757575"/>
                </a:solidFill>
              </a:defRPr>
            </a:lvl6pPr>
            <a:lvl7pPr marL="3200400" lvl="6" indent="-228600" algn="l">
              <a:lnSpc>
                <a:spcPct val="90000"/>
              </a:lnSpc>
              <a:spcBef>
                <a:spcPts val="375"/>
              </a:spcBef>
              <a:spcAft>
                <a:spcPts val="0"/>
              </a:spcAft>
              <a:buClr>
                <a:srgbClr val="757575"/>
              </a:buClr>
              <a:buSzPts val="1200"/>
              <a:buNone/>
              <a:defRPr sz="1200">
                <a:solidFill>
                  <a:srgbClr val="757575"/>
                </a:solidFill>
              </a:defRPr>
            </a:lvl7pPr>
            <a:lvl8pPr marL="3657600" lvl="7" indent="-228600" algn="l">
              <a:lnSpc>
                <a:spcPct val="90000"/>
              </a:lnSpc>
              <a:spcBef>
                <a:spcPts val="375"/>
              </a:spcBef>
              <a:spcAft>
                <a:spcPts val="0"/>
              </a:spcAft>
              <a:buClr>
                <a:srgbClr val="757575"/>
              </a:buClr>
              <a:buSzPts val="1200"/>
              <a:buNone/>
              <a:defRPr sz="1200">
                <a:solidFill>
                  <a:srgbClr val="757575"/>
                </a:solidFill>
              </a:defRPr>
            </a:lvl8pPr>
            <a:lvl9pPr marL="4114800" lvl="8" indent="-228600" algn="l">
              <a:lnSpc>
                <a:spcPct val="90000"/>
              </a:lnSpc>
              <a:spcBef>
                <a:spcPts val="375"/>
              </a:spcBef>
              <a:spcAft>
                <a:spcPts val="0"/>
              </a:spcAft>
              <a:buClr>
                <a:srgbClr val="757575"/>
              </a:buClr>
              <a:buSzPts val="1200"/>
              <a:buNone/>
              <a:defRPr sz="1200">
                <a:solidFill>
                  <a:srgbClr val="757575"/>
                </a:solidFill>
              </a:defRPr>
            </a:lvl9pPr>
          </a:lstStyle>
          <a:p>
            <a:endParaRPr/>
          </a:p>
        </p:txBody>
      </p:sp>
      <p:sp>
        <p:nvSpPr>
          <p:cNvPr id="30" name="Google Shape;30;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údo Duplo"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17"/>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17"/>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 Título"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20"/>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2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2915543" y="1426283"/>
            <a:ext cx="3471863" cy="7039681"/>
          </a:xfrm>
          <a:prstGeom prst="rect">
            <a:avLst/>
          </a:prstGeom>
          <a:noFill/>
          <a:ln>
            <a:noFill/>
          </a:ln>
        </p:spPr>
      </p:sp>
      <p:sp>
        <p:nvSpPr>
          <p:cNvPr id="68" name="Google Shape;68;p21"/>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2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757575"/>
                </a:solidFill>
                <a:latin typeface="Arial"/>
                <a:ea typeface="Arial"/>
                <a:cs typeface="Arial"/>
                <a:sym typeface="Arial"/>
              </a:defRPr>
            </a:lvl1pPr>
            <a:lvl2pPr marL="0" marR="0" lvl="1" indent="0" algn="r" rtl="0">
              <a:spcBef>
                <a:spcPts val="0"/>
              </a:spcBef>
              <a:buNone/>
              <a:defRPr sz="900" b="0" i="0" u="none" strike="noStrike" cap="none">
                <a:solidFill>
                  <a:srgbClr val="757575"/>
                </a:solidFill>
                <a:latin typeface="Arial"/>
                <a:ea typeface="Arial"/>
                <a:cs typeface="Arial"/>
                <a:sym typeface="Arial"/>
              </a:defRPr>
            </a:lvl2pPr>
            <a:lvl3pPr marL="0" marR="0" lvl="2" indent="0" algn="r" rtl="0">
              <a:spcBef>
                <a:spcPts val="0"/>
              </a:spcBef>
              <a:buNone/>
              <a:defRPr sz="900" b="0" i="0" u="none" strike="noStrike" cap="none">
                <a:solidFill>
                  <a:srgbClr val="757575"/>
                </a:solidFill>
                <a:latin typeface="Arial"/>
                <a:ea typeface="Arial"/>
                <a:cs typeface="Arial"/>
                <a:sym typeface="Arial"/>
              </a:defRPr>
            </a:lvl3pPr>
            <a:lvl4pPr marL="0" marR="0" lvl="3" indent="0" algn="r" rtl="0">
              <a:spcBef>
                <a:spcPts val="0"/>
              </a:spcBef>
              <a:buNone/>
              <a:defRPr sz="900" b="0" i="0" u="none" strike="noStrike" cap="none">
                <a:solidFill>
                  <a:srgbClr val="757575"/>
                </a:solidFill>
                <a:latin typeface="Arial"/>
                <a:ea typeface="Arial"/>
                <a:cs typeface="Arial"/>
                <a:sym typeface="Arial"/>
              </a:defRPr>
            </a:lvl4pPr>
            <a:lvl5pPr marL="0" marR="0" lvl="4" indent="0" algn="r" rtl="0">
              <a:spcBef>
                <a:spcPts val="0"/>
              </a:spcBef>
              <a:buNone/>
              <a:defRPr sz="900" b="0" i="0" u="none" strike="noStrike" cap="none">
                <a:solidFill>
                  <a:srgbClr val="757575"/>
                </a:solidFill>
                <a:latin typeface="Arial"/>
                <a:ea typeface="Arial"/>
                <a:cs typeface="Arial"/>
                <a:sym typeface="Arial"/>
              </a:defRPr>
            </a:lvl5pPr>
            <a:lvl6pPr marL="0" marR="0" lvl="5" indent="0" algn="r" rtl="0">
              <a:spcBef>
                <a:spcPts val="0"/>
              </a:spcBef>
              <a:buNone/>
              <a:defRPr sz="900" b="0" i="0" u="none" strike="noStrike" cap="none">
                <a:solidFill>
                  <a:srgbClr val="757575"/>
                </a:solidFill>
                <a:latin typeface="Arial"/>
                <a:ea typeface="Arial"/>
                <a:cs typeface="Arial"/>
                <a:sym typeface="Arial"/>
              </a:defRPr>
            </a:lvl6pPr>
            <a:lvl7pPr marL="0" marR="0" lvl="6" indent="0" algn="r" rtl="0">
              <a:spcBef>
                <a:spcPts val="0"/>
              </a:spcBef>
              <a:buNone/>
              <a:defRPr sz="900" b="0" i="0" u="none" strike="noStrike" cap="none">
                <a:solidFill>
                  <a:srgbClr val="757575"/>
                </a:solidFill>
                <a:latin typeface="Arial"/>
                <a:ea typeface="Arial"/>
                <a:cs typeface="Arial"/>
                <a:sym typeface="Arial"/>
              </a:defRPr>
            </a:lvl7pPr>
            <a:lvl8pPr marL="0" marR="0" lvl="7" indent="0" algn="r" rtl="0">
              <a:spcBef>
                <a:spcPts val="0"/>
              </a:spcBef>
              <a:buNone/>
              <a:defRPr sz="900" b="0" i="0" u="none" strike="noStrike" cap="none">
                <a:solidFill>
                  <a:srgbClr val="757575"/>
                </a:solidFill>
                <a:latin typeface="Arial"/>
                <a:ea typeface="Arial"/>
                <a:cs typeface="Arial"/>
                <a:sym typeface="Arial"/>
              </a:defRPr>
            </a:lvl8pPr>
            <a:lvl9pPr marL="0" marR="0" lvl="8" indent="0" algn="r" rtl="0">
              <a:spcBef>
                <a:spcPts val="0"/>
              </a:spcBef>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
          <p:cNvGrpSpPr/>
          <p:nvPr/>
        </p:nvGrpSpPr>
        <p:grpSpPr>
          <a:xfrm>
            <a:off x="-15766" y="-64188"/>
            <a:ext cx="6899412" cy="8942373"/>
            <a:chOff x="-15766" y="-70243"/>
            <a:chExt cx="6899412" cy="8686800"/>
          </a:xfrm>
        </p:grpSpPr>
        <p:sp>
          <p:nvSpPr>
            <p:cNvPr id="89" name="Google Shape;89;p1"/>
            <p:cNvSpPr/>
            <p:nvPr/>
          </p:nvSpPr>
          <p:spPr>
            <a:xfrm>
              <a:off x="-15766" y="-70243"/>
              <a:ext cx="6873766" cy="8686800"/>
            </a:xfrm>
            <a:prstGeom prst="rect">
              <a:avLst/>
            </a:prstGeom>
            <a:solidFill>
              <a:srgbClr val="131C26"/>
            </a:solidFill>
            <a:ln w="19050" cap="flat" cmpd="sng">
              <a:solidFill>
                <a:srgbClr val="121C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90" name="Google Shape;90;p1" descr="Uma imagem com captura de ecrã, Gráficos, design gráfico, Tipo de letra&#10;&#10;Descrição gerada automaticamente"/>
            <p:cNvPicPr preferRelativeResize="0"/>
            <p:nvPr/>
          </p:nvPicPr>
          <p:blipFill rotWithShape="1">
            <a:blip r:embed="rId3">
              <a:alphaModFix/>
            </a:blip>
            <a:srcRect t="18617" b="27858"/>
            <a:stretch/>
          </p:blipFill>
          <p:spPr>
            <a:xfrm>
              <a:off x="687892" y="334948"/>
              <a:ext cx="5466449" cy="2340687"/>
            </a:xfrm>
            <a:prstGeom prst="rect">
              <a:avLst/>
            </a:prstGeom>
            <a:noFill/>
            <a:ln>
              <a:noFill/>
            </a:ln>
          </p:spPr>
        </p:pic>
        <p:grpSp>
          <p:nvGrpSpPr>
            <p:cNvPr id="91" name="Google Shape;91;p1"/>
            <p:cNvGrpSpPr/>
            <p:nvPr/>
          </p:nvGrpSpPr>
          <p:grpSpPr>
            <a:xfrm>
              <a:off x="6067547" y="229541"/>
              <a:ext cx="577085" cy="1302326"/>
              <a:chOff x="182144" y="310343"/>
              <a:chExt cx="606030" cy="1363294"/>
            </a:xfrm>
          </p:grpSpPr>
          <p:sp>
            <p:nvSpPr>
              <p:cNvPr id="92" name="Google Shape;92;p1"/>
              <p:cNvSpPr/>
              <p:nvPr/>
            </p:nvSpPr>
            <p:spPr>
              <a:xfrm>
                <a:off x="182144" y="310343"/>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 name="Google Shape;93;p1"/>
              <p:cNvSpPr/>
              <p:nvPr/>
            </p:nvSpPr>
            <p:spPr>
              <a:xfrm>
                <a:off x="182144" y="559716"/>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 name="Google Shape;94;p1"/>
              <p:cNvSpPr/>
              <p:nvPr/>
            </p:nvSpPr>
            <p:spPr>
              <a:xfrm>
                <a:off x="182144" y="809877"/>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 name="Google Shape;95;p1"/>
              <p:cNvSpPr/>
              <p:nvPr/>
            </p:nvSpPr>
            <p:spPr>
              <a:xfrm>
                <a:off x="182144" y="1059251"/>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6" name="Google Shape;96;p1"/>
              <p:cNvSpPr/>
              <p:nvPr/>
            </p:nvSpPr>
            <p:spPr>
              <a:xfrm>
                <a:off x="182144" y="1309411"/>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7" name="Google Shape;97;p1"/>
              <p:cNvSpPr/>
              <p:nvPr/>
            </p:nvSpPr>
            <p:spPr>
              <a:xfrm>
                <a:off x="182144" y="1558784"/>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 name="Google Shape;98;p1"/>
              <p:cNvSpPr/>
              <p:nvPr/>
            </p:nvSpPr>
            <p:spPr>
              <a:xfrm>
                <a:off x="425054" y="310343"/>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 name="Google Shape;99;p1"/>
              <p:cNvSpPr/>
              <p:nvPr/>
            </p:nvSpPr>
            <p:spPr>
              <a:xfrm>
                <a:off x="425054" y="559716"/>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 name="Google Shape;100;p1"/>
              <p:cNvSpPr/>
              <p:nvPr/>
            </p:nvSpPr>
            <p:spPr>
              <a:xfrm>
                <a:off x="425054" y="809877"/>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Google Shape;101;p1"/>
              <p:cNvSpPr/>
              <p:nvPr/>
            </p:nvSpPr>
            <p:spPr>
              <a:xfrm>
                <a:off x="425054" y="1059251"/>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 name="Google Shape;102;p1"/>
              <p:cNvSpPr/>
              <p:nvPr/>
            </p:nvSpPr>
            <p:spPr>
              <a:xfrm>
                <a:off x="425054" y="1309411"/>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 name="Google Shape;103;p1"/>
              <p:cNvSpPr/>
              <p:nvPr/>
            </p:nvSpPr>
            <p:spPr>
              <a:xfrm>
                <a:off x="425054" y="1558784"/>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 name="Google Shape;104;p1"/>
              <p:cNvSpPr/>
              <p:nvPr/>
            </p:nvSpPr>
            <p:spPr>
              <a:xfrm>
                <a:off x="667134" y="310343"/>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 name="Google Shape;105;p1"/>
              <p:cNvSpPr/>
              <p:nvPr/>
            </p:nvSpPr>
            <p:spPr>
              <a:xfrm>
                <a:off x="667134" y="559716"/>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 name="Google Shape;106;p1"/>
              <p:cNvSpPr/>
              <p:nvPr/>
            </p:nvSpPr>
            <p:spPr>
              <a:xfrm>
                <a:off x="667134" y="809877"/>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 name="Google Shape;107;p1"/>
              <p:cNvSpPr/>
              <p:nvPr/>
            </p:nvSpPr>
            <p:spPr>
              <a:xfrm>
                <a:off x="667134" y="1059251"/>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 name="Google Shape;108;p1"/>
              <p:cNvSpPr/>
              <p:nvPr/>
            </p:nvSpPr>
            <p:spPr>
              <a:xfrm>
                <a:off x="667134" y="1309411"/>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 name="Google Shape;109;p1"/>
              <p:cNvSpPr/>
              <p:nvPr/>
            </p:nvSpPr>
            <p:spPr>
              <a:xfrm>
                <a:off x="667134" y="1558784"/>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10" name="Google Shape;110;p1"/>
            <p:cNvSpPr/>
            <p:nvPr/>
          </p:nvSpPr>
          <p:spPr>
            <a:xfrm>
              <a:off x="9880" y="6302934"/>
              <a:ext cx="6873766" cy="1067909"/>
            </a:xfrm>
            <a:prstGeom prst="rect">
              <a:avLst/>
            </a:prstGeom>
            <a:solidFill>
              <a:srgbClr val="5EA0D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1"/>
            <p:cNvSpPr txBox="1"/>
            <p:nvPr/>
          </p:nvSpPr>
          <p:spPr>
            <a:xfrm>
              <a:off x="1073888" y="3349108"/>
              <a:ext cx="4720856" cy="368489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1800" b="1" dirty="0">
                  <a:solidFill>
                    <a:srgbClr val="5EA0D0"/>
                  </a:solidFill>
                  <a:latin typeface="Aptos Display" panose="020B0004020202020204" pitchFamily="34" charset="0"/>
                  <a:ea typeface="Play"/>
                  <a:cs typeface="Play"/>
                  <a:sym typeface="Play"/>
                </a:rPr>
                <a:t>RELATÓRIO PRELIMINAR</a:t>
              </a:r>
              <a:endParaRPr lang="pt-PT" dirty="0">
                <a:latin typeface="Aptos Display" panose="020B0004020202020204" pitchFamily="34" charset="0"/>
              </a:endParaRPr>
            </a:p>
            <a:p>
              <a:pPr marL="0" marR="0" lvl="0" indent="0" algn="ctr" rtl="0">
                <a:spcBef>
                  <a:spcPts val="0"/>
                </a:spcBef>
                <a:spcAft>
                  <a:spcPts val="0"/>
                </a:spcAft>
                <a:buNone/>
              </a:pPr>
              <a:endParaRPr lang="pt-PT" sz="1850" dirty="0">
                <a:solidFill>
                  <a:srgbClr val="5EA0D0"/>
                </a:solidFill>
                <a:latin typeface="Aptos Display" panose="020B0004020202020204" pitchFamily="34" charset="0"/>
                <a:ea typeface="Play"/>
                <a:cs typeface="Play"/>
                <a:sym typeface="Play"/>
              </a:endParaRPr>
            </a:p>
            <a:p>
              <a:pPr marL="0" marR="0" lvl="0" indent="0" algn="ctr" rtl="0">
                <a:spcBef>
                  <a:spcPts val="0"/>
                </a:spcBef>
                <a:spcAft>
                  <a:spcPts val="0"/>
                </a:spcAft>
                <a:buNone/>
              </a:pPr>
              <a:r>
                <a:rPr lang="pt-PT" sz="3200" b="1" dirty="0">
                  <a:solidFill>
                    <a:srgbClr val="F087B4"/>
                  </a:solidFill>
                  <a:latin typeface="Aptos Display" panose="020B0004020202020204" pitchFamily="34" charset="0"/>
                  <a:ea typeface="Play"/>
                  <a:cs typeface="Play"/>
                  <a:sym typeface="Play"/>
                </a:rPr>
                <a:t>CONCILIAÇÃO </a:t>
              </a:r>
              <a:endParaRPr lang="pt-PT" dirty="0">
                <a:latin typeface="Aptos Display" panose="020B0004020202020204" pitchFamily="34" charset="0"/>
              </a:endParaRPr>
            </a:p>
            <a:p>
              <a:pPr marL="0" marR="0" lvl="0" indent="0" algn="ctr" rtl="0">
                <a:spcBef>
                  <a:spcPts val="0"/>
                </a:spcBef>
                <a:spcAft>
                  <a:spcPts val="0"/>
                </a:spcAft>
                <a:buNone/>
              </a:pPr>
              <a:r>
                <a:rPr lang="pt-PT" sz="3200" b="1" dirty="0">
                  <a:solidFill>
                    <a:srgbClr val="F087B4"/>
                  </a:solidFill>
                  <a:latin typeface="Aptos Display" panose="020B0004020202020204" pitchFamily="34" charset="0"/>
                  <a:ea typeface="Play"/>
                  <a:cs typeface="Play"/>
                  <a:sym typeface="Play"/>
                </a:rPr>
                <a:t>E USOS DO TEMPO</a:t>
              </a:r>
            </a:p>
            <a:p>
              <a:pPr marL="0" marR="0" lvl="0" indent="0" algn="ctr" rtl="0">
                <a:spcBef>
                  <a:spcPts val="0"/>
                </a:spcBef>
                <a:spcAft>
                  <a:spcPts val="0"/>
                </a:spcAft>
                <a:buNone/>
              </a:pPr>
              <a:endParaRPr lang="pt-PT" dirty="0">
                <a:latin typeface="Aptos Display" panose="020B0004020202020204" pitchFamily="34" charset="0"/>
              </a:endParaRPr>
            </a:p>
            <a:p>
              <a:pPr marL="0" marR="0" lvl="0" indent="0" algn="just" rtl="0">
                <a:spcBef>
                  <a:spcPts val="0"/>
                </a:spcBef>
                <a:spcAft>
                  <a:spcPts val="0"/>
                </a:spcAft>
                <a:buNone/>
              </a:pPr>
              <a:r>
                <a:rPr lang="pt-PT" sz="1600" dirty="0">
                  <a:solidFill>
                    <a:srgbClr val="5EA0D1"/>
                  </a:solidFill>
                  <a:latin typeface="Aptos Display" panose="020B0004020202020204" pitchFamily="34" charset="0"/>
                  <a:ea typeface="Play"/>
                  <a:cs typeface="Play"/>
                  <a:sym typeface="Play"/>
                </a:rPr>
                <a:t>Análise dos dados obtidos no âmbito do Observatório da Igualdade de Género e Não Discriminação do Município de Vila Real </a:t>
              </a:r>
              <a:r>
                <a:rPr lang="pt-PT" sz="1600" i="1" dirty="0">
                  <a:solidFill>
                    <a:srgbClr val="5EA0D1"/>
                  </a:solidFill>
                  <a:latin typeface="Aptos Display" panose="020B0004020202020204" pitchFamily="34" charset="0"/>
                  <a:ea typeface="Play"/>
                  <a:cs typeface="Play"/>
                  <a:sym typeface="Play"/>
                </a:rPr>
                <a:t>| </a:t>
              </a:r>
              <a:r>
                <a:rPr lang="pt-PT" sz="1600" dirty="0">
                  <a:solidFill>
                    <a:srgbClr val="5EA0D1"/>
                  </a:solidFill>
                  <a:latin typeface="Aptos Display" panose="020B0004020202020204" pitchFamily="34" charset="0"/>
                  <a:ea typeface="Play"/>
                  <a:cs typeface="Play"/>
                  <a:sym typeface="Play"/>
                </a:rPr>
                <a:t>Ação enquadrada no Plano Municipal para a Igualdade e a Não Discriminação</a:t>
              </a:r>
              <a:endParaRPr lang="pt-PT" dirty="0">
                <a:solidFill>
                  <a:srgbClr val="5EA0D1"/>
                </a:solidFill>
                <a:latin typeface="Aptos Display" panose="020B0004020202020204" pitchFamily="34" charset="0"/>
              </a:endParaRPr>
            </a:p>
            <a:p>
              <a:pPr marL="0" marR="0" lvl="0" indent="0" algn="ctr" rtl="0">
                <a:spcBef>
                  <a:spcPts val="0"/>
                </a:spcBef>
                <a:spcAft>
                  <a:spcPts val="0"/>
                </a:spcAft>
                <a:buNone/>
              </a:pPr>
              <a:endParaRPr lang="pt-PT" sz="1800" dirty="0">
                <a:solidFill>
                  <a:schemeClr val="lt1"/>
                </a:solidFill>
                <a:latin typeface="Aptos Display" panose="020B0004020202020204" pitchFamily="34" charset="0"/>
                <a:ea typeface="Play"/>
                <a:cs typeface="Play"/>
                <a:sym typeface="Play"/>
              </a:endParaRPr>
            </a:p>
            <a:p>
              <a:pPr marL="0" marR="0" lvl="0" indent="0" algn="ctr" rtl="0">
                <a:spcBef>
                  <a:spcPts val="0"/>
                </a:spcBef>
                <a:spcAft>
                  <a:spcPts val="0"/>
                </a:spcAft>
                <a:buNone/>
              </a:pPr>
              <a:endParaRPr lang="pt-PT" sz="1800" b="1" dirty="0">
                <a:solidFill>
                  <a:srgbClr val="121C26"/>
                </a:solidFill>
                <a:latin typeface="Aptos Display" panose="020B0004020202020204" pitchFamily="34" charset="0"/>
                <a:ea typeface="Play"/>
                <a:cs typeface="Play"/>
                <a:sym typeface="Play"/>
              </a:endParaRPr>
            </a:p>
            <a:p>
              <a:pPr marL="0" marR="0" lvl="0" indent="0" algn="ctr" rtl="0">
                <a:spcBef>
                  <a:spcPts val="0"/>
                </a:spcBef>
                <a:spcAft>
                  <a:spcPts val="0"/>
                </a:spcAft>
                <a:buNone/>
              </a:pPr>
              <a:r>
                <a:rPr lang="pt-PT" sz="1800" b="1" dirty="0">
                  <a:solidFill>
                    <a:srgbClr val="121C26"/>
                  </a:solidFill>
                  <a:latin typeface="Aptos Display" panose="020B0004020202020204" pitchFamily="34" charset="0"/>
                  <a:ea typeface="Play"/>
                  <a:cs typeface="Play"/>
                  <a:sym typeface="Play"/>
                </a:rPr>
                <a:t>VERSÃO RESUMIDA</a:t>
              </a:r>
              <a:r>
                <a:rPr lang="pt-PT" sz="1800" b="1" i="1" dirty="0">
                  <a:solidFill>
                    <a:srgbClr val="121C26"/>
                  </a:solidFill>
                  <a:latin typeface="Aptos Display" panose="020B0004020202020204" pitchFamily="34" charset="0"/>
                  <a:ea typeface="Play"/>
                  <a:cs typeface="Play"/>
                  <a:sym typeface="Play"/>
                </a:rPr>
                <a:t>*</a:t>
              </a:r>
              <a:endParaRPr lang="pt-PT" dirty="0">
                <a:latin typeface="Aptos Display" panose="020B0004020202020204" pitchFamily="34" charset="0"/>
              </a:endParaRPr>
            </a:p>
            <a:p>
              <a:pPr marL="0" marR="0" lvl="0" indent="0" algn="ctr" rtl="0">
                <a:spcBef>
                  <a:spcPts val="0"/>
                </a:spcBef>
                <a:spcAft>
                  <a:spcPts val="0"/>
                </a:spcAft>
                <a:buNone/>
              </a:pPr>
              <a:r>
                <a:rPr lang="pt-PT" sz="800" dirty="0">
                  <a:solidFill>
                    <a:srgbClr val="121C26"/>
                  </a:solidFill>
                  <a:latin typeface="Aptos Display" panose="020B0004020202020204" pitchFamily="34" charset="0"/>
                  <a:ea typeface="Play"/>
                  <a:cs typeface="Play"/>
                  <a:sym typeface="Play"/>
                </a:rPr>
                <a:t>*Com a colaboração na análise de dados de Daniela Monteiro (UCP) &amp; Emília Araújo (UM)</a:t>
              </a:r>
              <a:endParaRPr dirty="0">
                <a:latin typeface="Aptos Display" panose="020B0004020202020204" pitchFamily="34" charset="0"/>
              </a:endParaRPr>
            </a:p>
          </p:txBody>
        </p:sp>
      </p:grpSp>
      <p:pic>
        <p:nvPicPr>
          <p:cNvPr id="2" name="Imagem 1">
            <a:extLst>
              <a:ext uri="{FF2B5EF4-FFF2-40B4-BE49-F238E27FC236}">
                <a16:creationId xmlns:a16="http://schemas.microsoft.com/office/drawing/2014/main" id="{DDC995C7-88FD-AE40-4037-B08D2D753E98}"/>
              </a:ext>
            </a:extLst>
          </p:cNvPr>
          <p:cNvPicPr>
            <a:picLocks noChangeAspect="1"/>
          </p:cNvPicPr>
          <p:nvPr/>
        </p:nvPicPr>
        <p:blipFill>
          <a:blip r:embed="rId4"/>
          <a:stretch>
            <a:fillRect/>
          </a:stretch>
        </p:blipFill>
        <p:spPr>
          <a:xfrm>
            <a:off x="685932" y="8979716"/>
            <a:ext cx="5901070" cy="7519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0"/>
          <p:cNvSpPr/>
          <p:nvPr/>
        </p:nvSpPr>
        <p:spPr>
          <a:xfrm>
            <a:off x="323027" y="321389"/>
            <a:ext cx="5301782" cy="464820"/>
          </a:xfrm>
          <a:prstGeom prst="roundRect">
            <a:avLst>
              <a:gd name="adj" fmla="val 50000"/>
            </a:avLst>
          </a:prstGeom>
          <a:solidFill>
            <a:srgbClr val="131C26"/>
          </a:solidFill>
          <a:ln>
            <a:noFill/>
          </a:ln>
        </p:spPr>
        <p:txBody>
          <a:bodyPr spcFirstLastPara="1" wrap="square" lIns="0" tIns="0" rIns="0" bIns="0" anchor="ctr" anchorCtr="0">
            <a:noAutofit/>
          </a:bodyPr>
          <a:lstStyle/>
          <a:p>
            <a:pPr marL="0" marR="0" lvl="0" indent="0" algn="ctr" rtl="0">
              <a:lnSpc>
                <a:spcPct val="107000"/>
              </a:lnSpc>
              <a:spcBef>
                <a:spcPts val="0"/>
              </a:spcBef>
              <a:spcAft>
                <a:spcPts val="0"/>
              </a:spcAft>
              <a:buNone/>
            </a:pPr>
            <a:r>
              <a:rPr lang="pt-PT" sz="1800" b="1">
                <a:solidFill>
                  <a:schemeClr val="lt1"/>
                </a:solidFill>
                <a:latin typeface="Play"/>
                <a:ea typeface="Play"/>
                <a:cs typeface="Play"/>
                <a:sym typeface="Play"/>
              </a:rPr>
              <a:t>SUGESTÕES DOS RESPONDENTES</a:t>
            </a:r>
            <a:endParaRPr sz="1100" b="1">
              <a:solidFill>
                <a:schemeClr val="lt1"/>
              </a:solidFill>
              <a:latin typeface="Play"/>
              <a:ea typeface="Play"/>
              <a:cs typeface="Play"/>
              <a:sym typeface="Play"/>
            </a:endParaRPr>
          </a:p>
        </p:txBody>
      </p:sp>
      <p:grpSp>
        <p:nvGrpSpPr>
          <p:cNvPr id="577" name="Google Shape;577;p10"/>
          <p:cNvGrpSpPr/>
          <p:nvPr/>
        </p:nvGrpSpPr>
        <p:grpSpPr>
          <a:xfrm>
            <a:off x="5828241" y="416440"/>
            <a:ext cx="725168" cy="1528439"/>
            <a:chOff x="0" y="0"/>
            <a:chExt cx="606030" cy="1363294"/>
          </a:xfrm>
        </p:grpSpPr>
        <p:sp>
          <p:nvSpPr>
            <p:cNvPr id="578" name="Google Shape;578;p10"/>
            <p:cNvSpPr/>
            <p:nvPr/>
          </p:nvSpPr>
          <p:spPr>
            <a:xfrm>
              <a:off x="0" y="0"/>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9" name="Google Shape;579;p10"/>
            <p:cNvSpPr/>
            <p:nvPr/>
          </p:nvSpPr>
          <p:spPr>
            <a:xfrm>
              <a:off x="0" y="249373"/>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0" name="Google Shape;580;p10"/>
            <p:cNvSpPr/>
            <p:nvPr/>
          </p:nvSpPr>
          <p:spPr>
            <a:xfrm>
              <a:off x="0" y="499534"/>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1" name="Google Shape;581;p10"/>
            <p:cNvSpPr/>
            <p:nvPr/>
          </p:nvSpPr>
          <p:spPr>
            <a:xfrm>
              <a:off x="0" y="748908"/>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2" name="Google Shape;582;p10"/>
            <p:cNvSpPr/>
            <p:nvPr/>
          </p:nvSpPr>
          <p:spPr>
            <a:xfrm>
              <a:off x="0" y="999068"/>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3" name="Google Shape;583;p10"/>
            <p:cNvSpPr/>
            <p:nvPr/>
          </p:nvSpPr>
          <p:spPr>
            <a:xfrm>
              <a:off x="0" y="1248441"/>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4" name="Google Shape;584;p10"/>
            <p:cNvSpPr/>
            <p:nvPr/>
          </p:nvSpPr>
          <p:spPr>
            <a:xfrm>
              <a:off x="242910" y="0"/>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5" name="Google Shape;585;p10"/>
            <p:cNvSpPr/>
            <p:nvPr/>
          </p:nvSpPr>
          <p:spPr>
            <a:xfrm>
              <a:off x="242910" y="249373"/>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6" name="Google Shape;586;p10"/>
            <p:cNvSpPr/>
            <p:nvPr/>
          </p:nvSpPr>
          <p:spPr>
            <a:xfrm>
              <a:off x="242910" y="499534"/>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7" name="Google Shape;587;p10"/>
            <p:cNvSpPr/>
            <p:nvPr/>
          </p:nvSpPr>
          <p:spPr>
            <a:xfrm>
              <a:off x="242910" y="748908"/>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8" name="Google Shape;588;p10"/>
            <p:cNvSpPr/>
            <p:nvPr/>
          </p:nvSpPr>
          <p:spPr>
            <a:xfrm>
              <a:off x="242910" y="999068"/>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9" name="Google Shape;589;p10"/>
            <p:cNvSpPr/>
            <p:nvPr/>
          </p:nvSpPr>
          <p:spPr>
            <a:xfrm>
              <a:off x="242910" y="1248441"/>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0" name="Google Shape;590;p10"/>
            <p:cNvSpPr/>
            <p:nvPr/>
          </p:nvSpPr>
          <p:spPr>
            <a:xfrm>
              <a:off x="484990" y="0"/>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1" name="Google Shape;591;p10"/>
            <p:cNvSpPr/>
            <p:nvPr/>
          </p:nvSpPr>
          <p:spPr>
            <a:xfrm>
              <a:off x="484990" y="249373"/>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2" name="Google Shape;592;p10"/>
            <p:cNvSpPr/>
            <p:nvPr/>
          </p:nvSpPr>
          <p:spPr>
            <a:xfrm>
              <a:off x="484990" y="499534"/>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3" name="Google Shape;593;p10"/>
            <p:cNvSpPr/>
            <p:nvPr/>
          </p:nvSpPr>
          <p:spPr>
            <a:xfrm>
              <a:off x="484990" y="748908"/>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4" name="Google Shape;594;p10"/>
            <p:cNvSpPr/>
            <p:nvPr/>
          </p:nvSpPr>
          <p:spPr>
            <a:xfrm>
              <a:off x="484990" y="999068"/>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5" name="Google Shape;595;p10"/>
            <p:cNvSpPr/>
            <p:nvPr/>
          </p:nvSpPr>
          <p:spPr>
            <a:xfrm>
              <a:off x="484990" y="1248441"/>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96" name="Google Shape;596;p10"/>
          <p:cNvSpPr/>
          <p:nvPr/>
        </p:nvSpPr>
        <p:spPr>
          <a:xfrm>
            <a:off x="401198" y="1066674"/>
            <a:ext cx="2971800" cy="878205"/>
          </a:xfrm>
          <a:prstGeom prst="roundRect">
            <a:avLst>
              <a:gd name="adj" fmla="val 0"/>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pt-PT" sz="2600" b="1">
                <a:solidFill>
                  <a:srgbClr val="F086B4"/>
                </a:solidFill>
                <a:latin typeface="Montserrat Black"/>
                <a:ea typeface="Montserrat Black"/>
                <a:cs typeface="Montserrat Black"/>
                <a:sym typeface="Montserrat Black"/>
              </a:rPr>
              <a:t>IGUALDADE</a:t>
            </a:r>
            <a:r>
              <a:rPr lang="pt-PT" sz="2600">
                <a:solidFill>
                  <a:srgbClr val="F086B4"/>
                </a:solidFill>
                <a:latin typeface="Montserrat Black"/>
                <a:ea typeface="Montserrat Black"/>
                <a:cs typeface="Montserrat Black"/>
                <a:sym typeface="Montserrat Black"/>
              </a:rPr>
              <a:t> </a:t>
            </a:r>
            <a:endParaRPr sz="1100">
              <a:solidFill>
                <a:schemeClr val="dk1"/>
              </a:solidFill>
              <a:latin typeface="Calibri"/>
              <a:ea typeface="Calibri"/>
              <a:cs typeface="Calibri"/>
              <a:sym typeface="Calibri"/>
            </a:endParaRPr>
          </a:p>
        </p:txBody>
      </p:sp>
      <p:sp>
        <p:nvSpPr>
          <p:cNvPr id="597" name="Google Shape;597;p10"/>
          <p:cNvSpPr/>
          <p:nvPr/>
        </p:nvSpPr>
        <p:spPr>
          <a:xfrm>
            <a:off x="409334" y="1445340"/>
            <a:ext cx="4992495" cy="438150"/>
          </a:xfrm>
          <a:prstGeom prst="roundRect">
            <a:avLst>
              <a:gd name="adj" fmla="val 0"/>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pt-PT" sz="3000">
                <a:solidFill>
                  <a:srgbClr val="121D25"/>
                </a:solidFill>
                <a:latin typeface="Montserrat Black"/>
                <a:ea typeface="Montserrat Black"/>
                <a:cs typeface="Montserrat Black"/>
                <a:sym typeface="Montserrat Black"/>
              </a:rPr>
              <a:t>&amp; CONCILIAÇÃO</a:t>
            </a:r>
            <a:endParaRPr sz="1100">
              <a:solidFill>
                <a:schemeClr val="dk1"/>
              </a:solidFill>
              <a:latin typeface="Calibri"/>
              <a:ea typeface="Calibri"/>
              <a:cs typeface="Calibri"/>
              <a:sym typeface="Calibri"/>
            </a:endParaRPr>
          </a:p>
        </p:txBody>
      </p:sp>
      <p:sp>
        <p:nvSpPr>
          <p:cNvPr id="598" name="Google Shape;598;p10"/>
          <p:cNvSpPr/>
          <p:nvPr/>
        </p:nvSpPr>
        <p:spPr>
          <a:xfrm>
            <a:off x="401197" y="1944879"/>
            <a:ext cx="3437463" cy="112237"/>
          </a:xfrm>
          <a:prstGeom prst="rect">
            <a:avLst/>
          </a:prstGeom>
          <a:solidFill>
            <a:srgbClr val="F086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aphicFrame>
        <p:nvGraphicFramePr>
          <p:cNvPr id="599" name="Google Shape;599;p10"/>
          <p:cNvGraphicFramePr/>
          <p:nvPr>
            <p:extLst>
              <p:ext uri="{D42A27DB-BD31-4B8C-83A1-F6EECF244321}">
                <p14:modId xmlns:p14="http://schemas.microsoft.com/office/powerpoint/2010/main" val="2520170990"/>
              </p:ext>
            </p:extLst>
          </p:nvPr>
        </p:nvGraphicFramePr>
        <p:xfrm>
          <a:off x="431377" y="2246733"/>
          <a:ext cx="6271850" cy="4918855"/>
        </p:xfrm>
        <a:graphic>
          <a:graphicData uri="http://schemas.openxmlformats.org/drawingml/2006/table">
            <a:tbl>
              <a:tblPr firstRow="1" bandRow="1">
                <a:noFill/>
                <a:tableStyleId>{BF2F17FF-C0BA-4B1F-A4BB-D356CAE69269}</a:tableStyleId>
              </a:tblPr>
              <a:tblGrid>
                <a:gridCol w="1892625">
                  <a:extLst>
                    <a:ext uri="{9D8B030D-6E8A-4147-A177-3AD203B41FA5}">
                      <a16:colId xmlns:a16="http://schemas.microsoft.com/office/drawing/2014/main" val="20000"/>
                    </a:ext>
                  </a:extLst>
                </a:gridCol>
                <a:gridCol w="4379225">
                  <a:extLst>
                    <a:ext uri="{9D8B030D-6E8A-4147-A177-3AD203B41FA5}">
                      <a16:colId xmlns:a16="http://schemas.microsoft.com/office/drawing/2014/main" val="20001"/>
                    </a:ext>
                  </a:extLst>
                </a:gridCol>
              </a:tblGrid>
              <a:tr h="679825">
                <a:tc>
                  <a:txBody>
                    <a:bodyPr/>
                    <a:lstStyle/>
                    <a:p>
                      <a:pPr marL="0" marR="0" lvl="0" indent="0" algn="ctr" rtl="0">
                        <a:spcBef>
                          <a:spcPts val="0"/>
                        </a:spcBef>
                        <a:spcAft>
                          <a:spcPts val="0"/>
                        </a:spcAft>
                        <a:buNone/>
                      </a:pPr>
                      <a:r>
                        <a:rPr lang="pt-PT" sz="1400" b="1" u="none" strike="noStrike" cap="none" dirty="0">
                          <a:solidFill>
                            <a:srgbClr val="F087B4"/>
                          </a:solidFill>
                          <a:latin typeface="Play"/>
                          <a:ea typeface="Play"/>
                          <a:cs typeface="Play"/>
                          <a:sym typeface="Play"/>
                        </a:rPr>
                        <a:t>CATEGORIZAÇÃO</a:t>
                      </a:r>
                      <a:r>
                        <a:rPr lang="pt-PT" sz="1400" b="1" u="none" strike="noStrike" cap="none" dirty="0">
                          <a:solidFill>
                            <a:schemeClr val="lt1"/>
                          </a:solidFill>
                          <a:latin typeface="Play"/>
                          <a:ea typeface="Play"/>
                          <a:cs typeface="Play"/>
                          <a:sym typeface="Play"/>
                        </a:rPr>
                        <a:t> DAS RESPOSTAS</a:t>
                      </a:r>
                      <a:endParaRPr dirty="0"/>
                    </a:p>
                  </a:txBody>
                  <a:tcPr marL="51425" marR="51425" marT="25725" marB="25725" anchor="ctr">
                    <a:solidFill>
                      <a:srgbClr val="121C26"/>
                    </a:solidFill>
                  </a:tcPr>
                </a:tc>
                <a:tc>
                  <a:txBody>
                    <a:bodyPr/>
                    <a:lstStyle/>
                    <a:p>
                      <a:pPr marL="0" marR="0" lvl="0" indent="0" algn="ctr" rtl="0">
                        <a:lnSpc>
                          <a:spcPct val="100000"/>
                        </a:lnSpc>
                        <a:spcBef>
                          <a:spcPts val="0"/>
                        </a:spcBef>
                        <a:spcAft>
                          <a:spcPts val="0"/>
                        </a:spcAft>
                        <a:buClr>
                          <a:schemeClr val="lt1"/>
                        </a:buClr>
                        <a:buSzPts val="1400"/>
                        <a:buFont typeface="Play"/>
                        <a:buNone/>
                      </a:pPr>
                      <a:r>
                        <a:rPr lang="pt-PT" sz="1400" b="1" i="0" u="none" strike="noStrike" cap="none">
                          <a:solidFill>
                            <a:schemeClr val="lt1"/>
                          </a:solidFill>
                          <a:latin typeface="Play"/>
                          <a:ea typeface="Play"/>
                          <a:cs typeface="Play"/>
                          <a:sym typeface="Play"/>
                        </a:rPr>
                        <a:t>Sugestões de melhorias para a conciliação da atividade profissional, vida familiar e pessoal</a:t>
                      </a:r>
                      <a:endParaRPr/>
                    </a:p>
                    <a:p>
                      <a:pPr marL="0" marR="0" lvl="0" indent="0" algn="ctr" rtl="0">
                        <a:lnSpc>
                          <a:spcPct val="100000"/>
                        </a:lnSpc>
                        <a:spcBef>
                          <a:spcPts val="0"/>
                        </a:spcBef>
                        <a:spcAft>
                          <a:spcPts val="0"/>
                        </a:spcAft>
                        <a:buClr>
                          <a:srgbClr val="F087B4"/>
                        </a:buClr>
                        <a:buSzPts val="1400"/>
                        <a:buFont typeface="Play"/>
                        <a:buNone/>
                      </a:pPr>
                      <a:r>
                        <a:rPr lang="pt-PT" sz="1400" b="1" i="0" u="none" strike="noStrike" cap="none">
                          <a:solidFill>
                            <a:srgbClr val="F087B4"/>
                          </a:solidFill>
                          <a:latin typeface="Play"/>
                          <a:ea typeface="Play"/>
                          <a:cs typeface="Play"/>
                          <a:sym typeface="Play"/>
                        </a:rPr>
                        <a:t>RESPOSTAS ABERTAS</a:t>
                      </a:r>
                      <a:endParaRPr/>
                    </a:p>
                  </a:txBody>
                  <a:tcPr marL="51425" marR="51425" marT="25725" marB="25725" anchor="ctr">
                    <a:solidFill>
                      <a:srgbClr val="121C26"/>
                    </a:solidFill>
                  </a:tcPr>
                </a:tc>
                <a:extLst>
                  <a:ext uri="{0D108BD9-81ED-4DB2-BD59-A6C34878D82A}">
                    <a16:rowId xmlns:a16="http://schemas.microsoft.com/office/drawing/2014/main" val="10000"/>
                  </a:ext>
                </a:extLst>
              </a:tr>
              <a:tr h="1454925">
                <a:tc>
                  <a:txBody>
                    <a:bodyPr/>
                    <a:lstStyle/>
                    <a:p>
                      <a:pPr marL="0" marR="0" lvl="0" indent="0" algn="ctr" rtl="0">
                        <a:spcBef>
                          <a:spcPts val="0"/>
                        </a:spcBef>
                        <a:spcAft>
                          <a:spcPts val="0"/>
                        </a:spcAft>
                        <a:buNone/>
                      </a:pPr>
                      <a:r>
                        <a:rPr lang="pt-PT" sz="1200" b="1" u="none" strike="noStrike" cap="none" dirty="0">
                          <a:solidFill>
                            <a:srgbClr val="121C26"/>
                          </a:solidFill>
                          <a:latin typeface="Aptos Display" panose="020B0004020202020204" pitchFamily="34" charset="0"/>
                          <a:ea typeface="Play"/>
                          <a:cs typeface="Play"/>
                          <a:sym typeface="Play"/>
                        </a:rPr>
                        <a:t>TEMPO DE TRABALHO (HORÁRIOS/HORAS DE TRABALHO)</a:t>
                      </a:r>
                      <a:endParaRPr dirty="0">
                        <a:latin typeface="Aptos Display" panose="020B0004020202020204" pitchFamily="34" charset="0"/>
                      </a:endParaRPr>
                    </a:p>
                  </a:txBody>
                  <a:tcPr marL="51425" marR="51425" marT="25725" marB="25725" anchor="ctr">
                    <a:solidFill>
                      <a:srgbClr val="F087B4"/>
                    </a:solidFill>
                  </a:tcPr>
                </a:tc>
                <a:tc>
                  <a:txBody>
                    <a:bodyPr/>
                    <a:lstStyle/>
                    <a:p>
                      <a:pPr marL="0" marR="0" lvl="0" indent="0" algn="l" rtl="0">
                        <a:lnSpc>
                          <a:spcPct val="100000"/>
                        </a:lnSpc>
                        <a:spcBef>
                          <a:spcPts val="0"/>
                        </a:spcBef>
                        <a:spcAft>
                          <a:spcPts val="0"/>
                        </a:spcAft>
                        <a:buClr>
                          <a:srgbClr val="121C26"/>
                        </a:buClr>
                        <a:buSzPts val="1200"/>
                        <a:buFont typeface="Play"/>
                        <a:buNone/>
                      </a:pPr>
                      <a:r>
                        <a:rPr lang="pt-PT" sz="1200" i="1" u="none" strike="noStrike" cap="none" dirty="0">
                          <a:solidFill>
                            <a:srgbClr val="121C26"/>
                          </a:solidFill>
                          <a:latin typeface="Aptos Display" panose="020B0004020202020204" pitchFamily="34" charset="0"/>
                          <a:ea typeface="Play"/>
                          <a:cs typeface="Play"/>
                          <a:sym typeface="Play"/>
                        </a:rPr>
                        <a:t>“Semana de 4 dia”</a:t>
                      </a:r>
                      <a:endParaRPr dirty="0">
                        <a:latin typeface="Aptos Display" panose="020B0004020202020204" pitchFamily="34" charset="0"/>
                      </a:endParaRPr>
                    </a:p>
                    <a:p>
                      <a:pPr marL="0" marR="0" lvl="0" indent="0" algn="l" rtl="0">
                        <a:lnSpc>
                          <a:spcPct val="100000"/>
                        </a:lnSpc>
                        <a:spcBef>
                          <a:spcPts val="0"/>
                        </a:spcBef>
                        <a:spcAft>
                          <a:spcPts val="0"/>
                        </a:spcAft>
                        <a:buClr>
                          <a:srgbClr val="121C26"/>
                        </a:buClr>
                        <a:buSzPts val="1200"/>
                        <a:buFont typeface="Play"/>
                        <a:buNone/>
                      </a:pPr>
                      <a:r>
                        <a:rPr lang="pt-PT" sz="1200" i="1" u="none" strike="noStrike" cap="none" dirty="0">
                          <a:solidFill>
                            <a:srgbClr val="121C26"/>
                          </a:solidFill>
                          <a:latin typeface="Aptos Display" panose="020B0004020202020204" pitchFamily="34" charset="0"/>
                          <a:ea typeface="Play"/>
                          <a:cs typeface="Play"/>
                          <a:sym typeface="Play"/>
                        </a:rPr>
                        <a:t>“Melhores horários”</a:t>
                      </a:r>
                      <a:endParaRPr dirty="0">
                        <a:latin typeface="Aptos Display" panose="020B0004020202020204" pitchFamily="34" charset="0"/>
                      </a:endParaRPr>
                    </a:p>
                    <a:p>
                      <a:pPr marL="0" marR="0" lvl="0" indent="0" algn="l" rtl="0">
                        <a:lnSpc>
                          <a:spcPct val="100000"/>
                        </a:lnSpc>
                        <a:spcBef>
                          <a:spcPts val="0"/>
                        </a:spcBef>
                        <a:spcAft>
                          <a:spcPts val="0"/>
                        </a:spcAft>
                        <a:buClr>
                          <a:srgbClr val="121C26"/>
                        </a:buClr>
                        <a:buSzPts val="1200"/>
                        <a:buFont typeface="Play"/>
                        <a:buNone/>
                      </a:pPr>
                      <a:r>
                        <a:rPr lang="pt-PT" sz="1200" i="1" u="none" strike="noStrike" cap="none" dirty="0">
                          <a:solidFill>
                            <a:srgbClr val="121C26"/>
                          </a:solidFill>
                          <a:latin typeface="Aptos Display" panose="020B0004020202020204" pitchFamily="34" charset="0"/>
                          <a:ea typeface="Play"/>
                          <a:cs typeface="Play"/>
                          <a:sym typeface="Play"/>
                        </a:rPr>
                        <a:t>“Semana de 4 dias de trabalho e o 5 dia para fazer exercício físico e para podermos tratar de algum assunto pessoal”</a:t>
                      </a:r>
                      <a:endParaRPr dirty="0">
                        <a:latin typeface="Aptos Display" panose="020B0004020202020204" pitchFamily="34" charset="0"/>
                      </a:endParaRPr>
                    </a:p>
                    <a:p>
                      <a:pPr marL="0" marR="0" lvl="0" indent="0" algn="l" rtl="0">
                        <a:lnSpc>
                          <a:spcPct val="100000"/>
                        </a:lnSpc>
                        <a:spcBef>
                          <a:spcPts val="0"/>
                        </a:spcBef>
                        <a:spcAft>
                          <a:spcPts val="0"/>
                        </a:spcAft>
                        <a:buClr>
                          <a:srgbClr val="121C26"/>
                        </a:buClr>
                        <a:buSzPts val="1200"/>
                        <a:buFont typeface="Play"/>
                        <a:buNone/>
                      </a:pPr>
                      <a:r>
                        <a:rPr lang="pt-PT" sz="1200" i="1" u="none" strike="noStrike" cap="none" dirty="0">
                          <a:solidFill>
                            <a:srgbClr val="121C26"/>
                          </a:solidFill>
                          <a:latin typeface="Aptos Display" panose="020B0004020202020204" pitchFamily="34" charset="0"/>
                          <a:ea typeface="Play"/>
                          <a:cs typeface="Play"/>
                          <a:sym typeface="Play"/>
                        </a:rPr>
                        <a:t>“Converter as horas extra em dias de folga/férias”. </a:t>
                      </a:r>
                      <a:endParaRPr dirty="0">
                        <a:latin typeface="Aptos Display" panose="020B0004020202020204" pitchFamily="34" charset="0"/>
                      </a:endParaRPr>
                    </a:p>
                  </a:txBody>
                  <a:tcPr marL="51425" marR="51425" marT="25725" marB="25725" anchor="ctr"/>
                </a:tc>
                <a:extLst>
                  <a:ext uri="{0D108BD9-81ED-4DB2-BD59-A6C34878D82A}">
                    <a16:rowId xmlns:a16="http://schemas.microsoft.com/office/drawing/2014/main" val="10001"/>
                  </a:ext>
                </a:extLst>
              </a:tr>
              <a:tr h="924125">
                <a:tc>
                  <a:txBody>
                    <a:bodyPr/>
                    <a:lstStyle/>
                    <a:p>
                      <a:pPr marL="0" marR="0" lvl="0" indent="0" algn="ctr" rtl="0">
                        <a:spcBef>
                          <a:spcPts val="0"/>
                        </a:spcBef>
                        <a:spcAft>
                          <a:spcPts val="0"/>
                        </a:spcAft>
                        <a:buNone/>
                      </a:pPr>
                      <a:r>
                        <a:rPr lang="pt-PT" sz="1200" b="1" u="none" strike="noStrike" cap="none">
                          <a:solidFill>
                            <a:srgbClr val="121C26"/>
                          </a:solidFill>
                          <a:latin typeface="Aptos Display" panose="020B0004020202020204" pitchFamily="34" charset="0"/>
                          <a:ea typeface="Play"/>
                          <a:cs typeface="Play"/>
                          <a:sym typeface="Play"/>
                        </a:rPr>
                        <a:t>TEMPO DE CONVÍVIO NO LOCAL DE TRABALHO</a:t>
                      </a:r>
                      <a:endParaRPr>
                        <a:latin typeface="Aptos Display" panose="020B0004020202020204" pitchFamily="34" charset="0"/>
                      </a:endParaRPr>
                    </a:p>
                  </a:txBody>
                  <a:tcPr marL="51425" marR="51425" marT="25725" marB="25725" anchor="ctr">
                    <a:solidFill>
                      <a:srgbClr val="F087B4"/>
                    </a:solidFill>
                  </a:tcPr>
                </a:tc>
                <a:tc>
                  <a:txBody>
                    <a:bodyPr/>
                    <a:lstStyle/>
                    <a:p>
                      <a:pPr marL="0" marR="0" lvl="0" indent="0" algn="l" rtl="0">
                        <a:lnSpc>
                          <a:spcPct val="100000"/>
                        </a:lnSpc>
                        <a:spcBef>
                          <a:spcPts val="0"/>
                        </a:spcBef>
                        <a:spcAft>
                          <a:spcPts val="0"/>
                        </a:spcAft>
                        <a:buClr>
                          <a:srgbClr val="121C26"/>
                        </a:buClr>
                        <a:buSzPts val="1200"/>
                        <a:buFont typeface="Play"/>
                        <a:buNone/>
                      </a:pPr>
                      <a:r>
                        <a:rPr lang="pt-PT" sz="1200" i="1" u="none" strike="noStrike" cap="none" dirty="0">
                          <a:solidFill>
                            <a:srgbClr val="121C26"/>
                          </a:solidFill>
                          <a:latin typeface="Aptos Display" panose="020B0004020202020204" pitchFamily="34" charset="0"/>
                          <a:ea typeface="Play"/>
                          <a:cs typeface="Play"/>
                          <a:sym typeface="Play"/>
                        </a:rPr>
                        <a:t>“Mais atividades entre os funcionários com os forma de promover o bem-estar, o convívio e o quebra-gelo através da partilha.” </a:t>
                      </a:r>
                      <a:endParaRPr dirty="0">
                        <a:latin typeface="Aptos Display" panose="020B0004020202020204" pitchFamily="34" charset="0"/>
                      </a:endParaRPr>
                    </a:p>
                    <a:p>
                      <a:pPr marL="0" marR="0" lvl="0" indent="0" algn="l" rtl="0">
                        <a:lnSpc>
                          <a:spcPct val="100000"/>
                        </a:lnSpc>
                        <a:spcBef>
                          <a:spcPts val="0"/>
                        </a:spcBef>
                        <a:spcAft>
                          <a:spcPts val="0"/>
                        </a:spcAft>
                        <a:buClr>
                          <a:srgbClr val="121C26"/>
                        </a:buClr>
                        <a:buSzPts val="1200"/>
                        <a:buFont typeface="Play"/>
                        <a:buNone/>
                      </a:pPr>
                      <a:r>
                        <a:rPr lang="pt-PT" sz="1200" i="1" u="none" strike="noStrike" cap="none" dirty="0">
                          <a:solidFill>
                            <a:srgbClr val="121C26"/>
                          </a:solidFill>
                          <a:latin typeface="Aptos Display" panose="020B0004020202020204" pitchFamily="34" charset="0"/>
                          <a:ea typeface="Play"/>
                          <a:cs typeface="Play"/>
                          <a:sym typeface="Play"/>
                        </a:rPr>
                        <a:t>“Convívios; mais parcerias com espaços culturais”.</a:t>
                      </a:r>
                      <a:endParaRPr dirty="0">
                        <a:latin typeface="Aptos Display" panose="020B0004020202020204" pitchFamily="34" charset="0"/>
                      </a:endParaRPr>
                    </a:p>
                  </a:txBody>
                  <a:tcPr marL="51425" marR="51425" marT="25725" marB="25725" anchor="ctr"/>
                </a:tc>
                <a:extLst>
                  <a:ext uri="{0D108BD9-81ED-4DB2-BD59-A6C34878D82A}">
                    <a16:rowId xmlns:a16="http://schemas.microsoft.com/office/drawing/2014/main" val="10002"/>
                  </a:ext>
                </a:extLst>
              </a:tr>
              <a:tr h="658750">
                <a:tc>
                  <a:txBody>
                    <a:bodyPr/>
                    <a:lstStyle/>
                    <a:p>
                      <a:pPr marL="0" marR="0" lvl="0" indent="0" algn="ctr" rtl="0">
                        <a:spcBef>
                          <a:spcPts val="0"/>
                        </a:spcBef>
                        <a:spcAft>
                          <a:spcPts val="0"/>
                        </a:spcAft>
                        <a:buNone/>
                      </a:pPr>
                      <a:r>
                        <a:rPr lang="pt-PT" sz="1200" b="1" u="none" strike="noStrike" cap="none">
                          <a:solidFill>
                            <a:srgbClr val="121C26"/>
                          </a:solidFill>
                          <a:latin typeface="Aptos Display" panose="020B0004020202020204" pitchFamily="34" charset="0"/>
                          <a:ea typeface="Play"/>
                          <a:cs typeface="Play"/>
                          <a:sym typeface="Play"/>
                        </a:rPr>
                        <a:t>MEDIDAS DE PROMOÇÃO DA IGUALDADE DE GÉNERO</a:t>
                      </a:r>
                      <a:endParaRPr>
                        <a:latin typeface="Aptos Display" panose="020B0004020202020204" pitchFamily="34" charset="0"/>
                      </a:endParaRPr>
                    </a:p>
                  </a:txBody>
                  <a:tcPr marL="51425" marR="51425" marT="25725" marB="25725" anchor="ctr">
                    <a:solidFill>
                      <a:srgbClr val="F087B4"/>
                    </a:solidFill>
                  </a:tcPr>
                </a:tc>
                <a:tc>
                  <a:txBody>
                    <a:bodyPr/>
                    <a:lstStyle/>
                    <a:p>
                      <a:pPr marL="0" marR="0" lvl="0" indent="0" algn="l" rtl="0">
                        <a:lnSpc>
                          <a:spcPct val="100000"/>
                        </a:lnSpc>
                        <a:spcBef>
                          <a:spcPts val="0"/>
                        </a:spcBef>
                        <a:spcAft>
                          <a:spcPts val="0"/>
                        </a:spcAft>
                        <a:buClr>
                          <a:srgbClr val="121C26"/>
                        </a:buClr>
                        <a:buSzPts val="1200"/>
                        <a:buFont typeface="Play"/>
                        <a:buNone/>
                      </a:pPr>
                      <a:r>
                        <a:rPr lang="pt-PT" sz="1200" i="1" u="none" strike="noStrike" cap="none" dirty="0">
                          <a:solidFill>
                            <a:srgbClr val="121C26"/>
                          </a:solidFill>
                          <a:latin typeface="Aptos Display" panose="020B0004020202020204" pitchFamily="34" charset="0"/>
                          <a:ea typeface="Play"/>
                          <a:cs typeface="Play"/>
                          <a:sym typeface="Play"/>
                        </a:rPr>
                        <a:t>“Publicitação das ações que tenham desenvolvido, </a:t>
                      </a:r>
                      <a:r>
                        <a:rPr lang="pt-PT" sz="1200" i="1" dirty="0">
                          <a:solidFill>
                            <a:srgbClr val="121C26"/>
                          </a:solidFill>
                          <a:latin typeface="Aptos Display" panose="020B0004020202020204" pitchFamily="34" charset="0"/>
                          <a:ea typeface="Play"/>
                          <a:cs typeface="Play"/>
                          <a:sym typeface="Play"/>
                        </a:rPr>
                        <a:t>qu</a:t>
                      </a:r>
                      <a:r>
                        <a:rPr lang="pt-PT" sz="1200" i="1" u="none" strike="noStrike" cap="none" dirty="0">
                          <a:solidFill>
                            <a:srgbClr val="121C26"/>
                          </a:solidFill>
                          <a:latin typeface="Aptos Display" panose="020B0004020202020204" pitchFamily="34" charset="0"/>
                          <a:ea typeface="Play"/>
                          <a:cs typeface="Play"/>
                          <a:sym typeface="Play"/>
                        </a:rPr>
                        <a:t>otas mínimas para chefias mulheres.”</a:t>
                      </a:r>
                      <a:endParaRPr dirty="0">
                        <a:latin typeface="Aptos Display" panose="020B0004020202020204" pitchFamily="34" charset="0"/>
                      </a:endParaRPr>
                    </a:p>
                  </a:txBody>
                  <a:tcPr marL="51425" marR="51425" marT="25725" marB="25725" anchor="ctr"/>
                </a:tc>
                <a:extLst>
                  <a:ext uri="{0D108BD9-81ED-4DB2-BD59-A6C34878D82A}">
                    <a16:rowId xmlns:a16="http://schemas.microsoft.com/office/drawing/2014/main" val="10003"/>
                  </a:ext>
                </a:extLst>
              </a:tr>
              <a:tr h="1189525">
                <a:tc>
                  <a:txBody>
                    <a:bodyPr/>
                    <a:lstStyle/>
                    <a:p>
                      <a:pPr marL="0" marR="0" lvl="0" indent="0" algn="ctr" rtl="0">
                        <a:spcBef>
                          <a:spcPts val="0"/>
                        </a:spcBef>
                        <a:spcAft>
                          <a:spcPts val="0"/>
                        </a:spcAft>
                        <a:buNone/>
                      </a:pPr>
                      <a:r>
                        <a:rPr lang="pt-PT" sz="1200" b="1" u="none" strike="noStrike" cap="none" dirty="0">
                          <a:solidFill>
                            <a:srgbClr val="121C26"/>
                          </a:solidFill>
                          <a:latin typeface="Aptos Display" panose="020B0004020202020204" pitchFamily="34" charset="0"/>
                          <a:ea typeface="Play"/>
                          <a:cs typeface="Play"/>
                          <a:sym typeface="Play"/>
                        </a:rPr>
                        <a:t>ESPAÇO E TEMPO DE DEBATE SOBRE IGUALDADE DE GÉNERO NO ESPAÇO DOMÉSTI</a:t>
                      </a:r>
                      <a:r>
                        <a:rPr lang="pt-PT" sz="1200" b="1" dirty="0">
                          <a:solidFill>
                            <a:srgbClr val="121C26"/>
                          </a:solidFill>
                          <a:latin typeface="Aptos Display" panose="020B0004020202020204" pitchFamily="34" charset="0"/>
                          <a:ea typeface="Play"/>
                          <a:cs typeface="Play"/>
                          <a:sym typeface="Play"/>
                        </a:rPr>
                        <a:t>CO E FAMILIAR </a:t>
                      </a:r>
                      <a:endParaRPr dirty="0">
                        <a:latin typeface="Aptos Display" panose="020B0004020202020204" pitchFamily="34" charset="0"/>
                      </a:endParaRPr>
                    </a:p>
                  </a:txBody>
                  <a:tcPr marL="51425" marR="51425" marT="25725" marB="25725" anchor="ctr">
                    <a:solidFill>
                      <a:srgbClr val="F087B4"/>
                    </a:solidFill>
                  </a:tcPr>
                </a:tc>
                <a:tc>
                  <a:txBody>
                    <a:bodyPr/>
                    <a:lstStyle/>
                    <a:p>
                      <a:pPr marL="0" marR="0" lvl="0" indent="0" algn="l" rtl="0">
                        <a:lnSpc>
                          <a:spcPct val="100000"/>
                        </a:lnSpc>
                        <a:spcBef>
                          <a:spcPts val="0"/>
                        </a:spcBef>
                        <a:spcAft>
                          <a:spcPts val="0"/>
                        </a:spcAft>
                        <a:buClr>
                          <a:srgbClr val="121C26"/>
                        </a:buClr>
                        <a:buSzPts val="1200"/>
                        <a:buFont typeface="Play"/>
                        <a:buNone/>
                      </a:pPr>
                      <a:r>
                        <a:rPr lang="pt-PT" sz="1200" i="1" u="none" strike="noStrike" cap="none" dirty="0">
                          <a:solidFill>
                            <a:srgbClr val="121C26"/>
                          </a:solidFill>
                          <a:latin typeface="Aptos Display" panose="020B0004020202020204" pitchFamily="34" charset="0"/>
                          <a:ea typeface="Play"/>
                          <a:cs typeface="Play"/>
                          <a:sym typeface="Play"/>
                        </a:rPr>
                        <a:t>“Envolver mais as escolas via serviço de educação e ensino na construção ativa de políticas de promoção de igualdade de género”.</a:t>
                      </a:r>
                      <a:endParaRPr dirty="0">
                        <a:latin typeface="Aptos Display" panose="020B0004020202020204" pitchFamily="34" charset="0"/>
                      </a:endParaRPr>
                    </a:p>
                    <a:p>
                      <a:pPr marL="0" marR="0" lvl="0" indent="0" algn="l" rtl="0">
                        <a:lnSpc>
                          <a:spcPct val="100000"/>
                        </a:lnSpc>
                        <a:spcBef>
                          <a:spcPts val="0"/>
                        </a:spcBef>
                        <a:spcAft>
                          <a:spcPts val="0"/>
                        </a:spcAft>
                        <a:buClr>
                          <a:srgbClr val="121C26"/>
                        </a:buClr>
                        <a:buSzPts val="1200"/>
                        <a:buFont typeface="Play"/>
                        <a:buNone/>
                      </a:pPr>
                      <a:r>
                        <a:rPr lang="pt-PT" sz="1200" i="1" u="none" strike="noStrike" cap="none" dirty="0">
                          <a:solidFill>
                            <a:srgbClr val="121C26"/>
                          </a:solidFill>
                          <a:latin typeface="Aptos Display" panose="020B0004020202020204" pitchFamily="34" charset="0"/>
                          <a:ea typeface="Play"/>
                          <a:cs typeface="Play"/>
                          <a:sym typeface="Play"/>
                        </a:rPr>
                        <a:t>“Criação de um espaço de partilha dos funcionários para discussão destes temas, tertúlias mensais, trimestrais ou semestrais”.</a:t>
                      </a:r>
                      <a:endParaRPr dirty="0">
                        <a:latin typeface="Aptos Display" panose="020B0004020202020204" pitchFamily="34" charset="0"/>
                      </a:endParaRPr>
                    </a:p>
                  </a:txBody>
                  <a:tcPr marL="51425" marR="51425" marT="25725" marB="25725" anchor="ctr"/>
                </a:tc>
                <a:extLst>
                  <a:ext uri="{0D108BD9-81ED-4DB2-BD59-A6C34878D82A}">
                    <a16:rowId xmlns:a16="http://schemas.microsoft.com/office/drawing/2014/main" val="10004"/>
                  </a:ext>
                </a:extLst>
              </a:tr>
            </a:tbl>
          </a:graphicData>
        </a:graphic>
      </p:graphicFrame>
      <p:grpSp>
        <p:nvGrpSpPr>
          <p:cNvPr id="600" name="Google Shape;600;p10"/>
          <p:cNvGrpSpPr/>
          <p:nvPr/>
        </p:nvGrpSpPr>
        <p:grpSpPr>
          <a:xfrm>
            <a:off x="2390454" y="7347222"/>
            <a:ext cx="2077091" cy="2044492"/>
            <a:chOff x="0" y="0"/>
            <a:chExt cx="1559242" cy="1758193"/>
          </a:xfrm>
        </p:grpSpPr>
        <p:sp>
          <p:nvSpPr>
            <p:cNvPr id="601" name="Google Shape;601;p10"/>
            <p:cNvSpPr/>
            <p:nvPr/>
          </p:nvSpPr>
          <p:spPr>
            <a:xfrm>
              <a:off x="870585" y="302537"/>
              <a:ext cx="68103" cy="68765"/>
            </a:xfrm>
            <a:custGeom>
              <a:avLst/>
              <a:gdLst/>
              <a:ahLst/>
              <a:cxnLst/>
              <a:rect l="l" t="t" r="r" b="b"/>
              <a:pathLst>
                <a:path w="68103" h="68765" extrusionOk="0">
                  <a:moveTo>
                    <a:pt x="20955" y="66080"/>
                  </a:moveTo>
                  <a:cubicBezTo>
                    <a:pt x="33338" y="71795"/>
                    <a:pt x="48577" y="67985"/>
                    <a:pt x="58102" y="58460"/>
                  </a:cubicBezTo>
                  <a:cubicBezTo>
                    <a:pt x="71438" y="45125"/>
                    <a:pt x="71438" y="23217"/>
                    <a:pt x="58102" y="9882"/>
                  </a:cubicBezTo>
                  <a:lnTo>
                    <a:pt x="58102" y="9882"/>
                  </a:lnTo>
                  <a:cubicBezTo>
                    <a:pt x="48577" y="357"/>
                    <a:pt x="33338" y="-2500"/>
                    <a:pt x="20955" y="2262"/>
                  </a:cubicBezTo>
                  <a:cubicBezTo>
                    <a:pt x="8573" y="7977"/>
                    <a:pt x="0" y="20360"/>
                    <a:pt x="0" y="33695"/>
                  </a:cubicBezTo>
                  <a:cubicBezTo>
                    <a:pt x="0" y="47982"/>
                    <a:pt x="8573" y="60365"/>
                    <a:pt x="20955" y="66080"/>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2" name="Google Shape;602;p10"/>
            <p:cNvSpPr/>
            <p:nvPr/>
          </p:nvSpPr>
          <p:spPr>
            <a:xfrm>
              <a:off x="681037" y="404812"/>
              <a:ext cx="197167" cy="115473"/>
            </a:xfrm>
            <a:custGeom>
              <a:avLst/>
              <a:gdLst/>
              <a:ahLst/>
              <a:cxnLst/>
              <a:rect l="l" t="t" r="r" b="b"/>
              <a:pathLst>
                <a:path w="197167" h="115473" extrusionOk="0">
                  <a:moveTo>
                    <a:pt x="129540" y="0"/>
                  </a:moveTo>
                  <a:lnTo>
                    <a:pt x="67627" y="0"/>
                  </a:lnTo>
                  <a:cubicBezTo>
                    <a:pt x="30480" y="0"/>
                    <a:pt x="952" y="30480"/>
                    <a:pt x="0" y="67627"/>
                  </a:cubicBezTo>
                  <a:lnTo>
                    <a:pt x="0" y="76200"/>
                  </a:lnTo>
                  <a:cubicBezTo>
                    <a:pt x="1905" y="78105"/>
                    <a:pt x="3810" y="80010"/>
                    <a:pt x="6667" y="81915"/>
                  </a:cubicBezTo>
                  <a:lnTo>
                    <a:pt x="12383" y="86677"/>
                  </a:lnTo>
                  <a:cubicBezTo>
                    <a:pt x="39052" y="106680"/>
                    <a:pt x="72390" y="117157"/>
                    <a:pt x="106680" y="115252"/>
                  </a:cubicBezTo>
                  <a:cubicBezTo>
                    <a:pt x="140017" y="113348"/>
                    <a:pt x="172402" y="100013"/>
                    <a:pt x="197167" y="76200"/>
                  </a:cubicBezTo>
                  <a:lnTo>
                    <a:pt x="197167" y="67627"/>
                  </a:lnTo>
                  <a:cubicBezTo>
                    <a:pt x="196215" y="29527"/>
                    <a:pt x="166688" y="0"/>
                    <a:pt x="129540" y="0"/>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3" name="Google Shape;603;p10"/>
            <p:cNvSpPr/>
            <p:nvPr/>
          </p:nvSpPr>
          <p:spPr>
            <a:xfrm>
              <a:off x="0" y="288607"/>
              <a:ext cx="1559242" cy="1469586"/>
            </a:xfrm>
            <a:custGeom>
              <a:avLst/>
              <a:gdLst/>
              <a:ahLst/>
              <a:cxnLst/>
              <a:rect l="l" t="t" r="r" b="b"/>
              <a:pathLst>
                <a:path w="1559242" h="1249680" extrusionOk="0">
                  <a:moveTo>
                    <a:pt x="853440" y="0"/>
                  </a:moveTo>
                  <a:cubicBezTo>
                    <a:pt x="846773" y="3810"/>
                    <a:pt x="840105" y="7620"/>
                    <a:pt x="832485" y="11430"/>
                  </a:cubicBezTo>
                  <a:cubicBezTo>
                    <a:pt x="842963" y="30480"/>
                    <a:pt x="842010" y="52388"/>
                    <a:pt x="831533" y="70485"/>
                  </a:cubicBezTo>
                  <a:cubicBezTo>
                    <a:pt x="821055" y="88582"/>
                    <a:pt x="801053" y="100013"/>
                    <a:pt x="780098" y="100013"/>
                  </a:cubicBezTo>
                  <a:cubicBezTo>
                    <a:pt x="759143" y="100013"/>
                    <a:pt x="739140" y="88582"/>
                    <a:pt x="728663" y="70485"/>
                  </a:cubicBezTo>
                  <a:cubicBezTo>
                    <a:pt x="718185" y="52388"/>
                    <a:pt x="717233" y="29528"/>
                    <a:pt x="727710" y="11430"/>
                  </a:cubicBezTo>
                  <a:cubicBezTo>
                    <a:pt x="720090" y="8573"/>
                    <a:pt x="713423" y="4763"/>
                    <a:pt x="706755" y="0"/>
                  </a:cubicBezTo>
                  <a:lnTo>
                    <a:pt x="0" y="0"/>
                  </a:lnTo>
                  <a:lnTo>
                    <a:pt x="0" y="1249680"/>
                  </a:lnTo>
                  <a:lnTo>
                    <a:pt x="1559243" y="1249680"/>
                  </a:lnTo>
                  <a:lnTo>
                    <a:pt x="1559243" y="0"/>
                  </a:lnTo>
                  <a:lnTo>
                    <a:pt x="853440" y="0"/>
                  </a:lnTo>
                  <a:close/>
                  <a:moveTo>
                    <a:pt x="861060" y="30480"/>
                  </a:moveTo>
                  <a:cubicBezTo>
                    <a:pt x="868680" y="12383"/>
                    <a:pt x="885825" y="953"/>
                    <a:pt x="904875" y="953"/>
                  </a:cubicBezTo>
                  <a:cubicBezTo>
                    <a:pt x="930593" y="953"/>
                    <a:pt x="952500" y="21907"/>
                    <a:pt x="952500" y="48578"/>
                  </a:cubicBezTo>
                  <a:cubicBezTo>
                    <a:pt x="952500" y="67628"/>
                    <a:pt x="941070" y="84773"/>
                    <a:pt x="922973" y="92393"/>
                  </a:cubicBezTo>
                  <a:cubicBezTo>
                    <a:pt x="904875" y="100013"/>
                    <a:pt x="884873" y="95250"/>
                    <a:pt x="871538" y="81915"/>
                  </a:cubicBezTo>
                  <a:cubicBezTo>
                    <a:pt x="857250" y="68580"/>
                    <a:pt x="853440" y="47625"/>
                    <a:pt x="861060" y="30480"/>
                  </a:cubicBezTo>
                  <a:close/>
                  <a:moveTo>
                    <a:pt x="610553" y="30480"/>
                  </a:moveTo>
                  <a:cubicBezTo>
                    <a:pt x="618173" y="12383"/>
                    <a:pt x="635318" y="953"/>
                    <a:pt x="654368" y="953"/>
                  </a:cubicBezTo>
                  <a:cubicBezTo>
                    <a:pt x="681038" y="953"/>
                    <a:pt x="701993" y="21907"/>
                    <a:pt x="701993" y="48578"/>
                  </a:cubicBezTo>
                  <a:cubicBezTo>
                    <a:pt x="701993" y="67628"/>
                    <a:pt x="690563" y="84773"/>
                    <a:pt x="672465" y="92393"/>
                  </a:cubicBezTo>
                  <a:cubicBezTo>
                    <a:pt x="654368" y="100013"/>
                    <a:pt x="634365" y="95250"/>
                    <a:pt x="621030" y="81915"/>
                  </a:cubicBezTo>
                  <a:cubicBezTo>
                    <a:pt x="607695" y="68580"/>
                    <a:pt x="602933" y="47625"/>
                    <a:pt x="610553" y="30480"/>
                  </a:cubicBezTo>
                  <a:close/>
                  <a:moveTo>
                    <a:pt x="991553" y="173355"/>
                  </a:moveTo>
                  <a:cubicBezTo>
                    <a:pt x="991553" y="177165"/>
                    <a:pt x="988695" y="179070"/>
                    <a:pt x="986790" y="180975"/>
                  </a:cubicBezTo>
                  <a:lnTo>
                    <a:pt x="982980" y="184785"/>
                  </a:lnTo>
                  <a:cubicBezTo>
                    <a:pt x="953453" y="209550"/>
                    <a:pt x="914400" y="218123"/>
                    <a:pt x="877253" y="209550"/>
                  </a:cubicBezTo>
                  <a:cubicBezTo>
                    <a:pt x="849630" y="231458"/>
                    <a:pt x="815340" y="243840"/>
                    <a:pt x="780098" y="243840"/>
                  </a:cubicBezTo>
                  <a:cubicBezTo>
                    <a:pt x="744855" y="243840"/>
                    <a:pt x="710565" y="231458"/>
                    <a:pt x="682943" y="209550"/>
                  </a:cubicBezTo>
                  <a:lnTo>
                    <a:pt x="682943" y="209550"/>
                  </a:lnTo>
                  <a:lnTo>
                    <a:pt x="682943" y="209550"/>
                  </a:lnTo>
                  <a:cubicBezTo>
                    <a:pt x="642938" y="219075"/>
                    <a:pt x="600075" y="207645"/>
                    <a:pt x="570548" y="179070"/>
                  </a:cubicBezTo>
                  <a:cubicBezTo>
                    <a:pt x="568643" y="178118"/>
                    <a:pt x="568643" y="176213"/>
                    <a:pt x="568643" y="174308"/>
                  </a:cubicBezTo>
                  <a:lnTo>
                    <a:pt x="568643" y="165735"/>
                  </a:lnTo>
                  <a:cubicBezTo>
                    <a:pt x="568643" y="130493"/>
                    <a:pt x="597218" y="102870"/>
                    <a:pt x="631508" y="102870"/>
                  </a:cubicBezTo>
                  <a:lnTo>
                    <a:pt x="678180" y="102870"/>
                  </a:lnTo>
                  <a:cubicBezTo>
                    <a:pt x="689610" y="102870"/>
                    <a:pt x="701993" y="106680"/>
                    <a:pt x="711518" y="112395"/>
                  </a:cubicBezTo>
                  <a:cubicBezTo>
                    <a:pt x="722948" y="106680"/>
                    <a:pt x="735330" y="102870"/>
                    <a:pt x="748665" y="102870"/>
                  </a:cubicBezTo>
                  <a:lnTo>
                    <a:pt x="810578" y="102870"/>
                  </a:lnTo>
                  <a:cubicBezTo>
                    <a:pt x="823913" y="102870"/>
                    <a:pt x="836295" y="105728"/>
                    <a:pt x="847725" y="112395"/>
                  </a:cubicBezTo>
                  <a:cubicBezTo>
                    <a:pt x="858203" y="105728"/>
                    <a:pt x="869633" y="102870"/>
                    <a:pt x="881063" y="102870"/>
                  </a:cubicBezTo>
                  <a:lnTo>
                    <a:pt x="927735" y="102870"/>
                  </a:lnTo>
                  <a:cubicBezTo>
                    <a:pt x="962025" y="102870"/>
                    <a:pt x="990600" y="131445"/>
                    <a:pt x="990600" y="165735"/>
                  </a:cubicBezTo>
                  <a:lnTo>
                    <a:pt x="990600" y="173355"/>
                  </a:lnTo>
                  <a:close/>
                </a:path>
              </a:pathLst>
            </a:custGeom>
            <a:solidFill>
              <a:srgbClr val="121C26"/>
            </a:solidFill>
            <a:ln>
              <a:noFill/>
            </a:ln>
          </p:spPr>
          <p:txBody>
            <a:bodyPr spcFirstLastPara="1" wrap="square" lIns="91425" tIns="457200" rIns="91425" bIns="45700" anchor="t" anchorCtr="0">
              <a:noAutofit/>
            </a:bodyPr>
            <a:lstStyle/>
            <a:p>
              <a:pPr marL="0" marR="0" lvl="0" indent="0" algn="ctr" rtl="0">
                <a:lnSpc>
                  <a:spcPct val="107000"/>
                </a:lnSpc>
                <a:spcBef>
                  <a:spcPts val="0"/>
                </a:spcBef>
                <a:spcAft>
                  <a:spcPts val="0"/>
                </a:spcAft>
                <a:buNone/>
              </a:pPr>
              <a:r>
                <a:rPr lang="pt-PT" sz="2000" dirty="0">
                  <a:solidFill>
                    <a:srgbClr val="F087B4"/>
                  </a:solidFill>
                  <a:latin typeface="Aptos Display" panose="020B0004020202020204" pitchFamily="34" charset="0"/>
                  <a:ea typeface="Play"/>
                  <a:cs typeface="Play"/>
                  <a:sym typeface="Play"/>
                </a:rPr>
                <a:t>Políticas e Práticas de Igualdade</a:t>
              </a:r>
              <a:endParaRPr sz="2000" dirty="0">
                <a:latin typeface="Aptos Display" panose="020B0004020202020204" pitchFamily="34" charset="0"/>
              </a:endParaRPr>
            </a:p>
          </p:txBody>
        </p:sp>
        <p:sp>
          <p:nvSpPr>
            <p:cNvPr id="604" name="Google Shape;604;p10"/>
            <p:cNvSpPr/>
            <p:nvPr/>
          </p:nvSpPr>
          <p:spPr>
            <a:xfrm>
              <a:off x="581977" y="403860"/>
              <a:ext cx="117157" cy="83998"/>
            </a:xfrm>
            <a:custGeom>
              <a:avLst/>
              <a:gdLst/>
              <a:ahLst/>
              <a:cxnLst/>
              <a:rect l="l" t="t" r="r" b="b"/>
              <a:pathLst>
                <a:path w="117157" h="83998" extrusionOk="0">
                  <a:moveTo>
                    <a:pt x="86677" y="67627"/>
                  </a:moveTo>
                  <a:cubicBezTo>
                    <a:pt x="86677" y="42863"/>
                    <a:pt x="98108" y="20002"/>
                    <a:pt x="117158" y="4763"/>
                  </a:cubicBezTo>
                  <a:cubicBezTo>
                    <a:pt x="110490" y="1905"/>
                    <a:pt x="102870" y="0"/>
                    <a:pt x="96202" y="0"/>
                  </a:cubicBezTo>
                  <a:lnTo>
                    <a:pt x="49530" y="0"/>
                  </a:lnTo>
                  <a:cubicBezTo>
                    <a:pt x="21908" y="0"/>
                    <a:pt x="0" y="21907"/>
                    <a:pt x="0" y="49530"/>
                  </a:cubicBezTo>
                  <a:lnTo>
                    <a:pt x="0" y="55245"/>
                  </a:lnTo>
                  <a:cubicBezTo>
                    <a:pt x="23813" y="77152"/>
                    <a:pt x="56198" y="87630"/>
                    <a:pt x="88583" y="82867"/>
                  </a:cubicBezTo>
                  <a:cubicBezTo>
                    <a:pt x="87630" y="81915"/>
                    <a:pt x="86677" y="80010"/>
                    <a:pt x="86677" y="79057"/>
                  </a:cubicBezTo>
                  <a:lnTo>
                    <a:pt x="86677" y="67627"/>
                  </a:ln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5" name="Google Shape;605;p10"/>
            <p:cNvSpPr/>
            <p:nvPr/>
          </p:nvSpPr>
          <p:spPr>
            <a:xfrm>
              <a:off x="824864" y="288607"/>
              <a:ext cx="9525" cy="9525"/>
            </a:xfrm>
            <a:custGeom>
              <a:avLst/>
              <a:gdLst/>
              <a:ahLst/>
              <a:cxnLst/>
              <a:rect l="l" t="t" r="r" b="b"/>
              <a:pathLst>
                <a:path w="9525" h="9525" extrusionOk="0">
                  <a:moveTo>
                    <a:pt x="0" y="0"/>
                  </a:moveTo>
                  <a:lnTo>
                    <a:pt x="0" y="0"/>
                  </a:lnTo>
                  <a:lnTo>
                    <a:pt x="0" y="0"/>
                  </a:ln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6" name="Google Shape;606;p10"/>
            <p:cNvSpPr/>
            <p:nvPr/>
          </p:nvSpPr>
          <p:spPr>
            <a:xfrm>
              <a:off x="620077" y="302537"/>
              <a:ext cx="68103" cy="68765"/>
            </a:xfrm>
            <a:custGeom>
              <a:avLst/>
              <a:gdLst/>
              <a:ahLst/>
              <a:cxnLst/>
              <a:rect l="l" t="t" r="r" b="b"/>
              <a:pathLst>
                <a:path w="68103" h="68765" extrusionOk="0">
                  <a:moveTo>
                    <a:pt x="20955" y="66080"/>
                  </a:moveTo>
                  <a:cubicBezTo>
                    <a:pt x="33338" y="71795"/>
                    <a:pt x="48577" y="67985"/>
                    <a:pt x="58102" y="58460"/>
                  </a:cubicBezTo>
                  <a:cubicBezTo>
                    <a:pt x="71438" y="45125"/>
                    <a:pt x="71438" y="23217"/>
                    <a:pt x="58102" y="9882"/>
                  </a:cubicBezTo>
                  <a:lnTo>
                    <a:pt x="58102" y="9882"/>
                  </a:lnTo>
                  <a:lnTo>
                    <a:pt x="58102" y="9882"/>
                  </a:lnTo>
                  <a:cubicBezTo>
                    <a:pt x="48577" y="357"/>
                    <a:pt x="33338" y="-2500"/>
                    <a:pt x="20955" y="2262"/>
                  </a:cubicBezTo>
                  <a:cubicBezTo>
                    <a:pt x="8573" y="7977"/>
                    <a:pt x="0" y="20360"/>
                    <a:pt x="0" y="33695"/>
                  </a:cubicBezTo>
                  <a:cubicBezTo>
                    <a:pt x="0" y="47982"/>
                    <a:pt x="8573" y="60365"/>
                    <a:pt x="20955" y="66080"/>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7" name="Google Shape;607;p10"/>
            <p:cNvSpPr/>
            <p:nvPr/>
          </p:nvSpPr>
          <p:spPr>
            <a:xfrm>
              <a:off x="860107" y="403860"/>
              <a:ext cx="118109" cy="84081"/>
            </a:xfrm>
            <a:custGeom>
              <a:avLst/>
              <a:gdLst/>
              <a:ahLst/>
              <a:cxnLst/>
              <a:rect l="l" t="t" r="r" b="b"/>
              <a:pathLst>
                <a:path w="118109" h="84081" extrusionOk="0">
                  <a:moveTo>
                    <a:pt x="67627" y="0"/>
                  </a:moveTo>
                  <a:lnTo>
                    <a:pt x="20955" y="0"/>
                  </a:lnTo>
                  <a:cubicBezTo>
                    <a:pt x="13335" y="0"/>
                    <a:pt x="6667" y="1905"/>
                    <a:pt x="0" y="4763"/>
                  </a:cubicBezTo>
                  <a:cubicBezTo>
                    <a:pt x="19050" y="20002"/>
                    <a:pt x="30480" y="42863"/>
                    <a:pt x="30480" y="67627"/>
                  </a:cubicBezTo>
                  <a:lnTo>
                    <a:pt x="30480" y="79057"/>
                  </a:lnTo>
                  <a:cubicBezTo>
                    <a:pt x="30480" y="80963"/>
                    <a:pt x="29527" y="81915"/>
                    <a:pt x="28575" y="82867"/>
                  </a:cubicBezTo>
                  <a:lnTo>
                    <a:pt x="28575" y="82867"/>
                  </a:lnTo>
                  <a:cubicBezTo>
                    <a:pt x="59055" y="87630"/>
                    <a:pt x="89535" y="78105"/>
                    <a:pt x="113347" y="59055"/>
                  </a:cubicBezTo>
                  <a:lnTo>
                    <a:pt x="118110" y="55245"/>
                  </a:lnTo>
                  <a:lnTo>
                    <a:pt x="118110" y="49530"/>
                  </a:lnTo>
                  <a:lnTo>
                    <a:pt x="118110" y="49530"/>
                  </a:lnTo>
                  <a:cubicBezTo>
                    <a:pt x="118110" y="21907"/>
                    <a:pt x="95250" y="0"/>
                    <a:pt x="67627" y="0"/>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8" name="Google Shape;608;p10"/>
            <p:cNvSpPr/>
            <p:nvPr/>
          </p:nvSpPr>
          <p:spPr>
            <a:xfrm>
              <a:off x="733068" y="288607"/>
              <a:ext cx="92575" cy="86677"/>
            </a:xfrm>
            <a:custGeom>
              <a:avLst/>
              <a:gdLst/>
              <a:ahLst/>
              <a:cxnLst/>
              <a:rect l="l" t="t" r="r" b="b"/>
              <a:pathLst>
                <a:path w="92575" h="86677" extrusionOk="0">
                  <a:moveTo>
                    <a:pt x="13691" y="6668"/>
                  </a:moveTo>
                  <a:cubicBezTo>
                    <a:pt x="356" y="20003"/>
                    <a:pt x="-3454" y="40005"/>
                    <a:pt x="3214" y="58103"/>
                  </a:cubicBezTo>
                  <a:cubicBezTo>
                    <a:pt x="10834" y="75248"/>
                    <a:pt x="27979" y="86678"/>
                    <a:pt x="46076" y="86678"/>
                  </a:cubicBezTo>
                  <a:cubicBezTo>
                    <a:pt x="64174" y="86678"/>
                    <a:pt x="82271" y="75248"/>
                    <a:pt x="88939" y="58103"/>
                  </a:cubicBezTo>
                  <a:cubicBezTo>
                    <a:pt x="96559" y="40957"/>
                    <a:pt x="91796" y="20003"/>
                    <a:pt x="78461" y="6668"/>
                  </a:cubicBezTo>
                  <a:lnTo>
                    <a:pt x="78461" y="6668"/>
                  </a:lnTo>
                  <a:cubicBezTo>
                    <a:pt x="75604" y="3810"/>
                    <a:pt x="72746" y="1905"/>
                    <a:pt x="69889" y="0"/>
                  </a:cubicBezTo>
                  <a:lnTo>
                    <a:pt x="20359" y="0"/>
                  </a:lnTo>
                  <a:cubicBezTo>
                    <a:pt x="18454" y="1905"/>
                    <a:pt x="15596" y="4763"/>
                    <a:pt x="13691" y="6668"/>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9" name="Google Shape;609;p10"/>
            <p:cNvSpPr/>
            <p:nvPr/>
          </p:nvSpPr>
          <p:spPr>
            <a:xfrm>
              <a:off x="728662" y="122843"/>
              <a:ext cx="101712" cy="101946"/>
            </a:xfrm>
            <a:custGeom>
              <a:avLst/>
              <a:gdLst/>
              <a:ahLst/>
              <a:cxnLst/>
              <a:rect l="l" t="t" r="r" b="b"/>
              <a:pathLst>
                <a:path w="101712" h="101946" extrusionOk="0">
                  <a:moveTo>
                    <a:pt x="0" y="50511"/>
                  </a:moveTo>
                  <a:cubicBezTo>
                    <a:pt x="0" y="71466"/>
                    <a:pt x="12383" y="89564"/>
                    <a:pt x="31433" y="98136"/>
                  </a:cubicBezTo>
                  <a:cubicBezTo>
                    <a:pt x="50483" y="105756"/>
                    <a:pt x="72390" y="101946"/>
                    <a:pt x="86677" y="86706"/>
                  </a:cubicBezTo>
                  <a:cubicBezTo>
                    <a:pt x="100965" y="71466"/>
                    <a:pt x="105727" y="50511"/>
                    <a:pt x="98108" y="31461"/>
                  </a:cubicBezTo>
                  <a:cubicBezTo>
                    <a:pt x="90488" y="12411"/>
                    <a:pt x="71438" y="29"/>
                    <a:pt x="50483" y="29"/>
                  </a:cubicBezTo>
                  <a:cubicBezTo>
                    <a:pt x="22860" y="-924"/>
                    <a:pt x="0" y="21936"/>
                    <a:pt x="0" y="50511"/>
                  </a:cubicBezTo>
                  <a:close/>
                  <a:moveTo>
                    <a:pt x="78105" y="23841"/>
                  </a:moveTo>
                  <a:lnTo>
                    <a:pt x="78105" y="23841"/>
                  </a:lnTo>
                  <a:cubicBezTo>
                    <a:pt x="88583" y="34319"/>
                    <a:pt x="92392" y="51464"/>
                    <a:pt x="86677" y="64799"/>
                  </a:cubicBezTo>
                  <a:cubicBezTo>
                    <a:pt x="80963" y="78134"/>
                    <a:pt x="66675" y="88611"/>
                    <a:pt x="51435" y="88611"/>
                  </a:cubicBezTo>
                  <a:cubicBezTo>
                    <a:pt x="36195" y="88611"/>
                    <a:pt x="21908" y="79086"/>
                    <a:pt x="16192" y="64799"/>
                  </a:cubicBezTo>
                  <a:cubicBezTo>
                    <a:pt x="10477" y="50511"/>
                    <a:pt x="13335" y="34319"/>
                    <a:pt x="24765" y="23841"/>
                  </a:cubicBezTo>
                  <a:cubicBezTo>
                    <a:pt x="39052" y="8601"/>
                    <a:pt x="62865" y="8601"/>
                    <a:pt x="78105" y="23841"/>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0" name="Google Shape;610;p10"/>
            <p:cNvSpPr/>
            <p:nvPr/>
          </p:nvSpPr>
          <p:spPr>
            <a:xfrm>
              <a:off x="603885" y="0"/>
              <a:ext cx="346710" cy="289559"/>
            </a:xfrm>
            <a:custGeom>
              <a:avLst/>
              <a:gdLst/>
              <a:ahLst/>
              <a:cxnLst/>
              <a:rect l="l" t="t" r="r" b="b"/>
              <a:pathLst>
                <a:path w="346710" h="289559" extrusionOk="0">
                  <a:moveTo>
                    <a:pt x="75248" y="245745"/>
                  </a:moveTo>
                  <a:cubicBezTo>
                    <a:pt x="60960" y="226695"/>
                    <a:pt x="53340" y="203835"/>
                    <a:pt x="51435" y="179070"/>
                  </a:cubicBezTo>
                  <a:lnTo>
                    <a:pt x="74295" y="179070"/>
                  </a:lnTo>
                  <a:lnTo>
                    <a:pt x="74295" y="179070"/>
                  </a:lnTo>
                  <a:cubicBezTo>
                    <a:pt x="76200" y="200978"/>
                    <a:pt x="84773" y="221933"/>
                    <a:pt x="99060" y="239078"/>
                  </a:cubicBezTo>
                  <a:cubicBezTo>
                    <a:pt x="113348" y="256223"/>
                    <a:pt x="133350" y="267653"/>
                    <a:pt x="154305" y="271463"/>
                  </a:cubicBezTo>
                  <a:cubicBezTo>
                    <a:pt x="144780" y="275273"/>
                    <a:pt x="136207" y="280988"/>
                    <a:pt x="129540" y="288608"/>
                  </a:cubicBezTo>
                  <a:lnTo>
                    <a:pt x="149542" y="288608"/>
                  </a:lnTo>
                  <a:cubicBezTo>
                    <a:pt x="164782" y="279083"/>
                    <a:pt x="183832" y="279083"/>
                    <a:pt x="199073" y="288608"/>
                  </a:cubicBezTo>
                  <a:lnTo>
                    <a:pt x="219075" y="288608"/>
                  </a:lnTo>
                  <a:cubicBezTo>
                    <a:pt x="212407" y="280988"/>
                    <a:pt x="203835" y="275273"/>
                    <a:pt x="194310" y="271463"/>
                  </a:cubicBezTo>
                  <a:cubicBezTo>
                    <a:pt x="194310" y="271463"/>
                    <a:pt x="194310" y="271463"/>
                    <a:pt x="194310" y="271463"/>
                  </a:cubicBezTo>
                  <a:lnTo>
                    <a:pt x="194310" y="271463"/>
                  </a:lnTo>
                  <a:cubicBezTo>
                    <a:pt x="194310" y="271463"/>
                    <a:pt x="194310" y="271463"/>
                    <a:pt x="194310" y="271463"/>
                  </a:cubicBezTo>
                  <a:cubicBezTo>
                    <a:pt x="216217" y="266700"/>
                    <a:pt x="235267" y="255270"/>
                    <a:pt x="249555" y="239078"/>
                  </a:cubicBezTo>
                  <a:cubicBezTo>
                    <a:pt x="263842" y="221933"/>
                    <a:pt x="272415" y="200978"/>
                    <a:pt x="274320" y="179070"/>
                  </a:cubicBezTo>
                  <a:lnTo>
                    <a:pt x="297180" y="179070"/>
                  </a:lnTo>
                  <a:cubicBezTo>
                    <a:pt x="296228" y="202883"/>
                    <a:pt x="287655" y="225743"/>
                    <a:pt x="273367" y="245745"/>
                  </a:cubicBezTo>
                  <a:cubicBezTo>
                    <a:pt x="259080" y="264795"/>
                    <a:pt x="240030" y="280035"/>
                    <a:pt x="218123" y="288608"/>
                  </a:cubicBezTo>
                  <a:lnTo>
                    <a:pt x="246698" y="288608"/>
                  </a:lnTo>
                  <a:cubicBezTo>
                    <a:pt x="261938" y="279083"/>
                    <a:pt x="275273" y="266700"/>
                    <a:pt x="285750" y="251460"/>
                  </a:cubicBezTo>
                  <a:cubicBezTo>
                    <a:pt x="300990" y="230505"/>
                    <a:pt x="309563" y="204788"/>
                    <a:pt x="310515" y="179070"/>
                  </a:cubicBezTo>
                  <a:lnTo>
                    <a:pt x="340042" y="179070"/>
                  </a:lnTo>
                  <a:cubicBezTo>
                    <a:pt x="341948" y="179070"/>
                    <a:pt x="343853" y="178118"/>
                    <a:pt x="344805" y="177165"/>
                  </a:cubicBezTo>
                  <a:cubicBezTo>
                    <a:pt x="345757" y="176213"/>
                    <a:pt x="346710" y="174308"/>
                    <a:pt x="346710" y="172403"/>
                  </a:cubicBezTo>
                  <a:cubicBezTo>
                    <a:pt x="346710" y="170498"/>
                    <a:pt x="345757" y="168593"/>
                    <a:pt x="344805" y="167640"/>
                  </a:cubicBezTo>
                  <a:cubicBezTo>
                    <a:pt x="343853" y="166688"/>
                    <a:pt x="341948" y="165735"/>
                    <a:pt x="340042" y="165735"/>
                  </a:cubicBezTo>
                  <a:lnTo>
                    <a:pt x="310515" y="165735"/>
                  </a:lnTo>
                  <a:cubicBezTo>
                    <a:pt x="308610" y="131445"/>
                    <a:pt x="294323" y="99060"/>
                    <a:pt x="270510" y="75248"/>
                  </a:cubicBezTo>
                  <a:cubicBezTo>
                    <a:pt x="246698" y="51435"/>
                    <a:pt x="214313" y="37148"/>
                    <a:pt x="180023" y="35243"/>
                  </a:cubicBezTo>
                  <a:lnTo>
                    <a:pt x="180023" y="6668"/>
                  </a:lnTo>
                  <a:cubicBezTo>
                    <a:pt x="180023" y="2858"/>
                    <a:pt x="177165" y="0"/>
                    <a:pt x="173355" y="0"/>
                  </a:cubicBezTo>
                  <a:cubicBezTo>
                    <a:pt x="169545" y="0"/>
                    <a:pt x="166688" y="2858"/>
                    <a:pt x="166688" y="6668"/>
                  </a:cubicBezTo>
                  <a:lnTo>
                    <a:pt x="166688" y="36195"/>
                  </a:lnTo>
                  <a:cubicBezTo>
                    <a:pt x="132398" y="38100"/>
                    <a:pt x="100013" y="52388"/>
                    <a:pt x="76200" y="76200"/>
                  </a:cubicBezTo>
                  <a:cubicBezTo>
                    <a:pt x="52388" y="100013"/>
                    <a:pt x="38100" y="132398"/>
                    <a:pt x="36195" y="166688"/>
                  </a:cubicBezTo>
                  <a:lnTo>
                    <a:pt x="6667" y="166688"/>
                  </a:lnTo>
                  <a:cubicBezTo>
                    <a:pt x="4763" y="166688"/>
                    <a:pt x="2857" y="167640"/>
                    <a:pt x="1905" y="168593"/>
                  </a:cubicBezTo>
                  <a:cubicBezTo>
                    <a:pt x="952" y="169545"/>
                    <a:pt x="0" y="171450"/>
                    <a:pt x="0" y="173355"/>
                  </a:cubicBezTo>
                  <a:cubicBezTo>
                    <a:pt x="0" y="175260"/>
                    <a:pt x="952" y="177165"/>
                    <a:pt x="1905" y="178118"/>
                  </a:cubicBezTo>
                  <a:cubicBezTo>
                    <a:pt x="2857" y="179070"/>
                    <a:pt x="4763" y="180023"/>
                    <a:pt x="6667" y="180023"/>
                  </a:cubicBezTo>
                  <a:lnTo>
                    <a:pt x="36195" y="180023"/>
                  </a:lnTo>
                  <a:cubicBezTo>
                    <a:pt x="37148" y="205740"/>
                    <a:pt x="45720" y="231458"/>
                    <a:pt x="60960" y="252413"/>
                  </a:cubicBezTo>
                  <a:cubicBezTo>
                    <a:pt x="71438" y="267653"/>
                    <a:pt x="84773" y="280035"/>
                    <a:pt x="100013" y="289560"/>
                  </a:cubicBezTo>
                  <a:lnTo>
                    <a:pt x="128588" y="289560"/>
                  </a:lnTo>
                  <a:cubicBezTo>
                    <a:pt x="108585" y="280035"/>
                    <a:pt x="88582" y="265748"/>
                    <a:pt x="75248" y="245745"/>
                  </a:cubicBezTo>
                  <a:close/>
                  <a:moveTo>
                    <a:pt x="181927" y="49530"/>
                  </a:moveTo>
                  <a:cubicBezTo>
                    <a:pt x="212407" y="51435"/>
                    <a:pt x="241935" y="63818"/>
                    <a:pt x="262890" y="85725"/>
                  </a:cubicBezTo>
                  <a:cubicBezTo>
                    <a:pt x="284798" y="107633"/>
                    <a:pt x="297180" y="136208"/>
                    <a:pt x="299085" y="166688"/>
                  </a:cubicBezTo>
                  <a:lnTo>
                    <a:pt x="276225" y="166688"/>
                  </a:lnTo>
                  <a:cubicBezTo>
                    <a:pt x="274320" y="141923"/>
                    <a:pt x="263842" y="119063"/>
                    <a:pt x="246698" y="101918"/>
                  </a:cubicBezTo>
                  <a:cubicBezTo>
                    <a:pt x="229552" y="84773"/>
                    <a:pt x="206692" y="74295"/>
                    <a:pt x="181927" y="72390"/>
                  </a:cubicBezTo>
                  <a:lnTo>
                    <a:pt x="181927" y="49530"/>
                  </a:lnTo>
                  <a:close/>
                  <a:moveTo>
                    <a:pt x="175260" y="101918"/>
                  </a:moveTo>
                  <a:cubicBezTo>
                    <a:pt x="179070" y="101918"/>
                    <a:pt x="181927" y="99060"/>
                    <a:pt x="181927" y="95250"/>
                  </a:cubicBezTo>
                  <a:lnTo>
                    <a:pt x="181927" y="85725"/>
                  </a:lnTo>
                  <a:cubicBezTo>
                    <a:pt x="202882" y="87630"/>
                    <a:pt x="222885" y="96203"/>
                    <a:pt x="237173" y="111443"/>
                  </a:cubicBezTo>
                  <a:cubicBezTo>
                    <a:pt x="252413" y="126683"/>
                    <a:pt x="260985" y="145733"/>
                    <a:pt x="262890" y="166688"/>
                  </a:cubicBezTo>
                  <a:lnTo>
                    <a:pt x="253365" y="166688"/>
                  </a:lnTo>
                  <a:cubicBezTo>
                    <a:pt x="249555" y="166688"/>
                    <a:pt x="246698" y="169545"/>
                    <a:pt x="246698" y="173355"/>
                  </a:cubicBezTo>
                  <a:cubicBezTo>
                    <a:pt x="246698" y="177165"/>
                    <a:pt x="249555" y="180023"/>
                    <a:pt x="253365" y="180023"/>
                  </a:cubicBezTo>
                  <a:lnTo>
                    <a:pt x="253365" y="180023"/>
                  </a:lnTo>
                  <a:lnTo>
                    <a:pt x="262890" y="180023"/>
                  </a:lnTo>
                  <a:lnTo>
                    <a:pt x="262890" y="180023"/>
                  </a:lnTo>
                  <a:cubicBezTo>
                    <a:pt x="260985" y="200978"/>
                    <a:pt x="252413" y="220980"/>
                    <a:pt x="237173" y="235268"/>
                  </a:cubicBezTo>
                  <a:cubicBezTo>
                    <a:pt x="221932" y="250508"/>
                    <a:pt x="202882" y="259080"/>
                    <a:pt x="181927" y="260985"/>
                  </a:cubicBezTo>
                  <a:lnTo>
                    <a:pt x="181927" y="251460"/>
                  </a:lnTo>
                  <a:cubicBezTo>
                    <a:pt x="181927" y="247650"/>
                    <a:pt x="179070" y="244793"/>
                    <a:pt x="175260" y="244793"/>
                  </a:cubicBezTo>
                  <a:cubicBezTo>
                    <a:pt x="171450" y="244793"/>
                    <a:pt x="168592" y="247650"/>
                    <a:pt x="168592" y="251460"/>
                  </a:cubicBezTo>
                  <a:lnTo>
                    <a:pt x="168592" y="260985"/>
                  </a:lnTo>
                  <a:cubicBezTo>
                    <a:pt x="147638" y="259080"/>
                    <a:pt x="127635" y="250508"/>
                    <a:pt x="113348" y="235268"/>
                  </a:cubicBezTo>
                  <a:cubicBezTo>
                    <a:pt x="98107" y="220028"/>
                    <a:pt x="89535" y="200978"/>
                    <a:pt x="87630" y="180023"/>
                  </a:cubicBezTo>
                  <a:lnTo>
                    <a:pt x="97155" y="180023"/>
                  </a:lnTo>
                  <a:cubicBezTo>
                    <a:pt x="100965" y="180023"/>
                    <a:pt x="103823" y="177165"/>
                    <a:pt x="103823" y="173355"/>
                  </a:cubicBezTo>
                  <a:cubicBezTo>
                    <a:pt x="103823" y="169545"/>
                    <a:pt x="100965" y="166688"/>
                    <a:pt x="97155" y="166688"/>
                  </a:cubicBezTo>
                  <a:lnTo>
                    <a:pt x="87630" y="166688"/>
                  </a:lnTo>
                  <a:cubicBezTo>
                    <a:pt x="89535" y="145733"/>
                    <a:pt x="98107" y="125730"/>
                    <a:pt x="113348" y="111443"/>
                  </a:cubicBezTo>
                  <a:cubicBezTo>
                    <a:pt x="128588" y="96203"/>
                    <a:pt x="147638" y="87630"/>
                    <a:pt x="168592" y="85725"/>
                  </a:cubicBezTo>
                  <a:lnTo>
                    <a:pt x="168592" y="95250"/>
                  </a:lnTo>
                  <a:cubicBezTo>
                    <a:pt x="168592" y="99060"/>
                    <a:pt x="172402" y="101918"/>
                    <a:pt x="175260" y="101918"/>
                  </a:cubicBezTo>
                  <a:close/>
                  <a:moveTo>
                    <a:pt x="51435" y="166688"/>
                  </a:moveTo>
                  <a:cubicBezTo>
                    <a:pt x="53340" y="136208"/>
                    <a:pt x="65723" y="107633"/>
                    <a:pt x="87630" y="85725"/>
                  </a:cubicBezTo>
                  <a:cubicBezTo>
                    <a:pt x="109538" y="63818"/>
                    <a:pt x="138113" y="51435"/>
                    <a:pt x="168592" y="49530"/>
                  </a:cubicBezTo>
                  <a:lnTo>
                    <a:pt x="168592" y="72390"/>
                  </a:lnTo>
                  <a:cubicBezTo>
                    <a:pt x="143827" y="74295"/>
                    <a:pt x="120967" y="84773"/>
                    <a:pt x="103823" y="101918"/>
                  </a:cubicBezTo>
                  <a:cubicBezTo>
                    <a:pt x="86677" y="119063"/>
                    <a:pt x="76200" y="141923"/>
                    <a:pt x="74295" y="166688"/>
                  </a:cubicBezTo>
                  <a:lnTo>
                    <a:pt x="74295" y="166688"/>
                  </a:lnTo>
                  <a:lnTo>
                    <a:pt x="51435" y="166688"/>
                  </a:lnTo>
                  <a:cubicBezTo>
                    <a:pt x="51435" y="166688"/>
                    <a:pt x="51435" y="166688"/>
                    <a:pt x="51435" y="166688"/>
                  </a:cubicBezTo>
                  <a:lnTo>
                    <a:pt x="51435" y="166688"/>
                  </a:lnTo>
                  <a:lnTo>
                    <a:pt x="51435" y="166688"/>
                  </a:ln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611" name="Google Shape;611;p10"/>
          <p:cNvGrpSpPr/>
          <p:nvPr/>
        </p:nvGrpSpPr>
        <p:grpSpPr>
          <a:xfrm>
            <a:off x="4589827" y="7347222"/>
            <a:ext cx="2091690" cy="2044492"/>
            <a:chOff x="1" y="0"/>
            <a:chExt cx="1559243" cy="1487925"/>
          </a:xfrm>
        </p:grpSpPr>
        <p:sp>
          <p:nvSpPr>
            <p:cNvPr id="612" name="Google Shape;612;p10"/>
            <p:cNvSpPr/>
            <p:nvPr/>
          </p:nvSpPr>
          <p:spPr>
            <a:xfrm>
              <a:off x="1" y="246697"/>
              <a:ext cx="1559243" cy="1241228"/>
            </a:xfrm>
            <a:custGeom>
              <a:avLst/>
              <a:gdLst/>
              <a:ahLst/>
              <a:cxnLst/>
              <a:rect l="l" t="t" r="r" b="b"/>
              <a:pathLst>
                <a:path w="1559243" h="1241228" extrusionOk="0">
                  <a:moveTo>
                    <a:pt x="984885" y="0"/>
                  </a:moveTo>
                  <a:cubicBezTo>
                    <a:pt x="962025" y="82867"/>
                    <a:pt x="886778" y="143828"/>
                    <a:pt x="796290" y="143828"/>
                  </a:cubicBezTo>
                  <a:cubicBezTo>
                    <a:pt x="709613" y="143828"/>
                    <a:pt x="636270" y="87630"/>
                    <a:pt x="610553" y="9525"/>
                  </a:cubicBezTo>
                  <a:lnTo>
                    <a:pt x="624840" y="953"/>
                  </a:lnTo>
                  <a:cubicBezTo>
                    <a:pt x="647700" y="74295"/>
                    <a:pt x="715328" y="127635"/>
                    <a:pt x="796290" y="127635"/>
                  </a:cubicBezTo>
                  <a:cubicBezTo>
                    <a:pt x="877253" y="127635"/>
                    <a:pt x="945833" y="73342"/>
                    <a:pt x="967740" y="0"/>
                  </a:cubicBezTo>
                  <a:lnTo>
                    <a:pt x="0" y="0"/>
                  </a:lnTo>
                  <a:lnTo>
                    <a:pt x="0" y="1241228"/>
                  </a:lnTo>
                  <a:lnTo>
                    <a:pt x="1559243" y="1241228"/>
                  </a:lnTo>
                  <a:lnTo>
                    <a:pt x="1559243" y="0"/>
                  </a:lnTo>
                  <a:lnTo>
                    <a:pt x="984885" y="0"/>
                  </a:lnTo>
                  <a:close/>
                </a:path>
              </a:pathLst>
            </a:custGeom>
            <a:solidFill>
              <a:srgbClr val="F087B4"/>
            </a:solidFill>
            <a:ln>
              <a:noFill/>
            </a:ln>
          </p:spPr>
          <p:txBody>
            <a:bodyPr spcFirstLastPara="1" wrap="square" lIns="91425" tIns="457200" rIns="91425" bIns="45700" anchor="t" anchorCtr="0">
              <a:noAutofit/>
            </a:bodyPr>
            <a:lstStyle/>
            <a:p>
              <a:pPr marL="0" marR="0" lvl="0" indent="0" algn="ctr" rtl="0">
                <a:lnSpc>
                  <a:spcPct val="107000"/>
                </a:lnSpc>
                <a:spcBef>
                  <a:spcPts val="0"/>
                </a:spcBef>
                <a:spcAft>
                  <a:spcPts val="0"/>
                </a:spcAft>
                <a:buNone/>
              </a:pPr>
              <a:endParaRPr lang="pt-PT" sz="2000" dirty="0">
                <a:solidFill>
                  <a:srgbClr val="121C26"/>
                </a:solidFill>
                <a:latin typeface="Aptos Display" panose="020B0004020202020204" pitchFamily="34" charset="0"/>
                <a:sym typeface="Arial"/>
              </a:endParaRPr>
            </a:p>
            <a:p>
              <a:pPr marL="0" marR="0" lvl="0" indent="0" algn="ctr" rtl="0">
                <a:lnSpc>
                  <a:spcPct val="107000"/>
                </a:lnSpc>
                <a:spcBef>
                  <a:spcPts val="0"/>
                </a:spcBef>
                <a:spcAft>
                  <a:spcPts val="0"/>
                </a:spcAft>
                <a:buNone/>
              </a:pPr>
              <a:r>
                <a:rPr lang="pt-PT" sz="2000" dirty="0">
                  <a:solidFill>
                    <a:srgbClr val="121C26"/>
                  </a:solidFill>
                  <a:latin typeface="Aptos Display" panose="020B0004020202020204" pitchFamily="34" charset="0"/>
                  <a:sym typeface="Arial"/>
                </a:rPr>
                <a:t>Direito ao Tempo</a:t>
              </a:r>
              <a:endParaRPr sz="2000" dirty="0">
                <a:latin typeface="Aptos Display" panose="020B0004020202020204" pitchFamily="34" charset="0"/>
              </a:endParaRPr>
            </a:p>
          </p:txBody>
        </p:sp>
        <p:sp>
          <p:nvSpPr>
            <p:cNvPr id="613" name="Google Shape;613;p10"/>
            <p:cNvSpPr/>
            <p:nvPr/>
          </p:nvSpPr>
          <p:spPr>
            <a:xfrm>
              <a:off x="567689" y="152400"/>
              <a:ext cx="91439" cy="61912"/>
            </a:xfrm>
            <a:custGeom>
              <a:avLst/>
              <a:gdLst/>
              <a:ahLst/>
              <a:cxnLst/>
              <a:rect l="l" t="t" r="r" b="b"/>
              <a:pathLst>
                <a:path w="91439" h="61912" extrusionOk="0">
                  <a:moveTo>
                    <a:pt x="38100" y="1905"/>
                  </a:moveTo>
                  <a:cubicBezTo>
                    <a:pt x="38100" y="953"/>
                    <a:pt x="38100" y="953"/>
                    <a:pt x="39053" y="0"/>
                  </a:cubicBezTo>
                  <a:lnTo>
                    <a:pt x="0" y="0"/>
                  </a:lnTo>
                  <a:lnTo>
                    <a:pt x="45720" y="61913"/>
                  </a:lnTo>
                  <a:lnTo>
                    <a:pt x="91440" y="0"/>
                  </a:lnTo>
                  <a:lnTo>
                    <a:pt x="55245" y="0"/>
                  </a:lnTo>
                  <a:cubicBezTo>
                    <a:pt x="55245" y="953"/>
                    <a:pt x="55245" y="953"/>
                    <a:pt x="54293" y="1905"/>
                  </a:cubicBezTo>
                  <a:lnTo>
                    <a:pt x="38100" y="1905"/>
                  </a:lnTo>
                  <a:close/>
                </a:path>
              </a:pathLst>
            </a:custGeom>
            <a:solidFill>
              <a:srgbClr val="F087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4" name="Google Shape;614;p10"/>
            <p:cNvSpPr/>
            <p:nvPr/>
          </p:nvSpPr>
          <p:spPr>
            <a:xfrm>
              <a:off x="605789" y="0"/>
              <a:ext cx="385762" cy="246697"/>
            </a:xfrm>
            <a:custGeom>
              <a:avLst/>
              <a:gdLst/>
              <a:ahLst/>
              <a:cxnLst/>
              <a:rect l="l" t="t" r="r" b="b"/>
              <a:pathLst>
                <a:path w="385762" h="246697" extrusionOk="0">
                  <a:moveTo>
                    <a:pt x="385763" y="195263"/>
                  </a:moveTo>
                  <a:cubicBezTo>
                    <a:pt x="385763" y="87630"/>
                    <a:pt x="298133" y="0"/>
                    <a:pt x="190500" y="0"/>
                  </a:cubicBezTo>
                  <a:cubicBezTo>
                    <a:pt x="97155" y="0"/>
                    <a:pt x="20002" y="64770"/>
                    <a:pt x="0" y="152400"/>
                  </a:cubicBezTo>
                  <a:lnTo>
                    <a:pt x="17145" y="152400"/>
                  </a:lnTo>
                  <a:cubicBezTo>
                    <a:pt x="36195" y="74295"/>
                    <a:pt x="106680" y="16193"/>
                    <a:pt x="190500" y="16193"/>
                  </a:cubicBezTo>
                  <a:cubicBezTo>
                    <a:pt x="289560" y="16193"/>
                    <a:pt x="369570" y="96203"/>
                    <a:pt x="369570" y="195263"/>
                  </a:cubicBezTo>
                  <a:cubicBezTo>
                    <a:pt x="369570" y="213360"/>
                    <a:pt x="366713" y="230505"/>
                    <a:pt x="361950" y="246698"/>
                  </a:cubicBezTo>
                  <a:lnTo>
                    <a:pt x="379095" y="246698"/>
                  </a:lnTo>
                  <a:cubicBezTo>
                    <a:pt x="383858" y="230505"/>
                    <a:pt x="385763" y="213360"/>
                    <a:pt x="385763" y="195263"/>
                  </a:cubicBezTo>
                  <a:close/>
                </a:path>
              </a:pathLst>
            </a:custGeom>
            <a:solidFill>
              <a:srgbClr val="F087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5" name="Google Shape;615;p10"/>
            <p:cNvSpPr/>
            <p:nvPr/>
          </p:nvSpPr>
          <p:spPr>
            <a:xfrm>
              <a:off x="771525" y="170497"/>
              <a:ext cx="31432" cy="21907"/>
            </a:xfrm>
            <a:custGeom>
              <a:avLst/>
              <a:gdLst/>
              <a:ahLst/>
              <a:cxnLst/>
              <a:rect l="l" t="t" r="r" b="b"/>
              <a:pathLst>
                <a:path w="31432" h="21907" extrusionOk="0">
                  <a:moveTo>
                    <a:pt x="31433" y="6668"/>
                  </a:moveTo>
                  <a:cubicBezTo>
                    <a:pt x="26670" y="2858"/>
                    <a:pt x="20955" y="0"/>
                    <a:pt x="14288" y="0"/>
                  </a:cubicBezTo>
                  <a:cubicBezTo>
                    <a:pt x="8573" y="0"/>
                    <a:pt x="3810" y="1905"/>
                    <a:pt x="0" y="4763"/>
                  </a:cubicBezTo>
                  <a:cubicBezTo>
                    <a:pt x="5715" y="10478"/>
                    <a:pt x="10477" y="16193"/>
                    <a:pt x="16192" y="21908"/>
                  </a:cubicBezTo>
                  <a:cubicBezTo>
                    <a:pt x="21908" y="16193"/>
                    <a:pt x="26670" y="11430"/>
                    <a:pt x="31433" y="6668"/>
                  </a:cubicBezTo>
                  <a:close/>
                </a:path>
              </a:pathLst>
            </a:custGeom>
            <a:solidFill>
              <a:srgbClr val="F087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6" name="Google Shape;616;p10"/>
            <p:cNvSpPr/>
            <p:nvPr/>
          </p:nvSpPr>
          <p:spPr>
            <a:xfrm>
              <a:off x="762000" y="184784"/>
              <a:ext cx="49529" cy="35242"/>
            </a:xfrm>
            <a:custGeom>
              <a:avLst/>
              <a:gdLst/>
              <a:ahLst/>
              <a:cxnLst/>
              <a:rect l="l" t="t" r="r" b="b"/>
              <a:pathLst>
                <a:path w="49529" h="35242" extrusionOk="0">
                  <a:moveTo>
                    <a:pt x="26670" y="11430"/>
                  </a:moveTo>
                  <a:cubicBezTo>
                    <a:pt x="26670" y="11430"/>
                    <a:pt x="25717" y="11430"/>
                    <a:pt x="26670" y="11430"/>
                  </a:cubicBezTo>
                  <a:cubicBezTo>
                    <a:pt x="25717" y="11430"/>
                    <a:pt x="25717" y="11430"/>
                    <a:pt x="24765" y="11430"/>
                  </a:cubicBezTo>
                  <a:cubicBezTo>
                    <a:pt x="24765" y="11430"/>
                    <a:pt x="24765" y="10478"/>
                    <a:pt x="23813" y="10478"/>
                  </a:cubicBezTo>
                  <a:cubicBezTo>
                    <a:pt x="16192" y="7620"/>
                    <a:pt x="8573" y="3810"/>
                    <a:pt x="952" y="0"/>
                  </a:cubicBezTo>
                  <a:cubicBezTo>
                    <a:pt x="0" y="2858"/>
                    <a:pt x="0" y="6668"/>
                    <a:pt x="0" y="10478"/>
                  </a:cubicBezTo>
                  <a:cubicBezTo>
                    <a:pt x="0" y="23813"/>
                    <a:pt x="11430" y="35243"/>
                    <a:pt x="24765" y="35243"/>
                  </a:cubicBezTo>
                  <a:cubicBezTo>
                    <a:pt x="38100" y="35243"/>
                    <a:pt x="49530" y="23813"/>
                    <a:pt x="49530" y="10478"/>
                  </a:cubicBezTo>
                  <a:cubicBezTo>
                    <a:pt x="49530" y="6668"/>
                    <a:pt x="48577" y="2858"/>
                    <a:pt x="47625" y="0"/>
                  </a:cubicBezTo>
                  <a:cubicBezTo>
                    <a:pt x="40958" y="3810"/>
                    <a:pt x="34290" y="6668"/>
                    <a:pt x="27623" y="10478"/>
                  </a:cubicBezTo>
                  <a:cubicBezTo>
                    <a:pt x="26670" y="10478"/>
                    <a:pt x="26670" y="11430"/>
                    <a:pt x="26670" y="11430"/>
                  </a:cubicBezTo>
                  <a:close/>
                </a:path>
              </a:pathLst>
            </a:custGeom>
            <a:solidFill>
              <a:srgbClr val="F087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7" name="Google Shape;617;p10"/>
            <p:cNvSpPr/>
            <p:nvPr/>
          </p:nvSpPr>
          <p:spPr>
            <a:xfrm>
              <a:off x="802957" y="111442"/>
              <a:ext cx="98107" cy="73342"/>
            </a:xfrm>
            <a:custGeom>
              <a:avLst/>
              <a:gdLst/>
              <a:ahLst/>
              <a:cxnLst/>
              <a:rect l="l" t="t" r="r" b="b"/>
              <a:pathLst>
                <a:path w="98107" h="73342" extrusionOk="0">
                  <a:moveTo>
                    <a:pt x="61913" y="41910"/>
                  </a:moveTo>
                  <a:cubicBezTo>
                    <a:pt x="72390" y="36195"/>
                    <a:pt x="80963" y="27623"/>
                    <a:pt x="88582" y="18098"/>
                  </a:cubicBezTo>
                  <a:cubicBezTo>
                    <a:pt x="92392" y="13335"/>
                    <a:pt x="96202" y="7620"/>
                    <a:pt x="98107" y="1905"/>
                  </a:cubicBezTo>
                  <a:lnTo>
                    <a:pt x="96202" y="0"/>
                  </a:lnTo>
                  <a:cubicBezTo>
                    <a:pt x="82867" y="953"/>
                    <a:pt x="72390" y="5715"/>
                    <a:pt x="60960" y="11430"/>
                  </a:cubicBezTo>
                  <a:cubicBezTo>
                    <a:pt x="50482" y="17145"/>
                    <a:pt x="42863" y="26670"/>
                    <a:pt x="34290" y="34290"/>
                  </a:cubicBezTo>
                  <a:cubicBezTo>
                    <a:pt x="22860" y="43815"/>
                    <a:pt x="11430" y="54293"/>
                    <a:pt x="0" y="65723"/>
                  </a:cubicBezTo>
                  <a:cubicBezTo>
                    <a:pt x="1905" y="67627"/>
                    <a:pt x="3810" y="70485"/>
                    <a:pt x="5715" y="73343"/>
                  </a:cubicBezTo>
                  <a:cubicBezTo>
                    <a:pt x="14288" y="68580"/>
                    <a:pt x="22860" y="63818"/>
                    <a:pt x="30480" y="59055"/>
                  </a:cubicBezTo>
                  <a:cubicBezTo>
                    <a:pt x="40005" y="54293"/>
                    <a:pt x="52388" y="46673"/>
                    <a:pt x="61913" y="41910"/>
                  </a:cubicBezTo>
                  <a:close/>
                </a:path>
              </a:pathLst>
            </a:custGeom>
            <a:solidFill>
              <a:srgbClr val="F087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8" name="Google Shape;618;p10"/>
            <p:cNvSpPr/>
            <p:nvPr/>
          </p:nvSpPr>
          <p:spPr>
            <a:xfrm>
              <a:off x="712470" y="138822"/>
              <a:ext cx="60007" cy="45962"/>
            </a:xfrm>
            <a:custGeom>
              <a:avLst/>
              <a:gdLst/>
              <a:ahLst/>
              <a:cxnLst/>
              <a:rect l="l" t="t" r="r" b="b"/>
              <a:pathLst>
                <a:path w="60007" h="45962" extrusionOk="0">
                  <a:moveTo>
                    <a:pt x="60007" y="36438"/>
                  </a:moveTo>
                  <a:cubicBezTo>
                    <a:pt x="58102" y="34533"/>
                    <a:pt x="55245" y="31675"/>
                    <a:pt x="53340" y="29770"/>
                  </a:cubicBezTo>
                  <a:lnTo>
                    <a:pt x="44767" y="21198"/>
                  </a:lnTo>
                  <a:cubicBezTo>
                    <a:pt x="39052" y="15483"/>
                    <a:pt x="34290" y="8815"/>
                    <a:pt x="27622" y="5005"/>
                  </a:cubicBezTo>
                  <a:cubicBezTo>
                    <a:pt x="20002" y="1195"/>
                    <a:pt x="11430" y="-710"/>
                    <a:pt x="1905" y="243"/>
                  </a:cubicBezTo>
                  <a:lnTo>
                    <a:pt x="0" y="2148"/>
                  </a:lnTo>
                  <a:cubicBezTo>
                    <a:pt x="2857" y="14530"/>
                    <a:pt x="10477" y="25960"/>
                    <a:pt x="21907" y="31675"/>
                  </a:cubicBezTo>
                  <a:cubicBezTo>
                    <a:pt x="28575" y="34533"/>
                    <a:pt x="37147" y="39295"/>
                    <a:pt x="42863" y="42153"/>
                  </a:cubicBezTo>
                  <a:cubicBezTo>
                    <a:pt x="45720" y="43105"/>
                    <a:pt x="48577" y="45010"/>
                    <a:pt x="50482" y="45963"/>
                  </a:cubicBezTo>
                  <a:cubicBezTo>
                    <a:pt x="53340" y="42153"/>
                    <a:pt x="56197" y="38343"/>
                    <a:pt x="60007" y="36438"/>
                  </a:cubicBezTo>
                  <a:close/>
                </a:path>
              </a:pathLst>
            </a:custGeom>
            <a:solidFill>
              <a:srgbClr val="F087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9" name="Google Shape;619;p10"/>
            <p:cNvSpPr/>
            <p:nvPr/>
          </p:nvSpPr>
          <p:spPr>
            <a:xfrm>
              <a:off x="786139" y="192405"/>
              <a:ext cx="5388" cy="3809"/>
            </a:xfrm>
            <a:custGeom>
              <a:avLst/>
              <a:gdLst/>
              <a:ahLst/>
              <a:cxnLst/>
              <a:rect l="l" t="t" r="r" b="b"/>
              <a:pathLst>
                <a:path w="5388" h="3809" extrusionOk="0">
                  <a:moveTo>
                    <a:pt x="626" y="2857"/>
                  </a:moveTo>
                  <a:cubicBezTo>
                    <a:pt x="1578" y="2857"/>
                    <a:pt x="1578" y="2857"/>
                    <a:pt x="2531" y="3810"/>
                  </a:cubicBezTo>
                  <a:cubicBezTo>
                    <a:pt x="2531" y="3810"/>
                    <a:pt x="3483" y="2857"/>
                    <a:pt x="4436" y="2857"/>
                  </a:cubicBezTo>
                  <a:cubicBezTo>
                    <a:pt x="4436" y="1905"/>
                    <a:pt x="5388" y="1905"/>
                    <a:pt x="5388" y="1905"/>
                  </a:cubicBezTo>
                  <a:cubicBezTo>
                    <a:pt x="4436" y="952"/>
                    <a:pt x="4436" y="0"/>
                    <a:pt x="3483" y="0"/>
                  </a:cubicBezTo>
                  <a:cubicBezTo>
                    <a:pt x="2531" y="952"/>
                    <a:pt x="1578" y="1905"/>
                    <a:pt x="1578" y="1905"/>
                  </a:cubicBezTo>
                  <a:cubicBezTo>
                    <a:pt x="-327" y="1905"/>
                    <a:pt x="-327" y="1905"/>
                    <a:pt x="626" y="2857"/>
                  </a:cubicBezTo>
                  <a:close/>
                </a:path>
              </a:pathLst>
            </a:custGeom>
            <a:solidFill>
              <a:srgbClr val="F087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620" name="Google Shape;620;p10" descr="Uma imagem com captura de ecrã, Gráficos, design gráfico, Tipo de letra&#10;&#10;Descrição gerada automaticamente"/>
          <p:cNvPicPr preferRelativeResize="0"/>
          <p:nvPr/>
        </p:nvPicPr>
        <p:blipFill rotWithShape="1">
          <a:blip r:embed="rId3">
            <a:alphaModFix/>
          </a:blip>
          <a:srcRect l="29633" t="17718" r="31419" b="35330"/>
          <a:stretch/>
        </p:blipFill>
        <p:spPr>
          <a:xfrm>
            <a:off x="323027" y="7559176"/>
            <a:ext cx="1839720" cy="17738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1"/>
          <p:cNvSpPr/>
          <p:nvPr/>
        </p:nvSpPr>
        <p:spPr>
          <a:xfrm>
            <a:off x="-114300" y="-43393"/>
            <a:ext cx="7082659" cy="6505148"/>
          </a:xfrm>
          <a:prstGeom prst="rect">
            <a:avLst/>
          </a:prstGeom>
          <a:solidFill>
            <a:srgbClr val="13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626" name="Google Shape;626;p11" descr="Uma imagem com captura de ecrã, Gráficos, design gráfico, Tipo de letra&#10;&#10;Descrição gerada automaticamente"/>
          <p:cNvPicPr preferRelativeResize="0"/>
          <p:nvPr/>
        </p:nvPicPr>
        <p:blipFill rotWithShape="1">
          <a:blip r:embed="rId3">
            <a:alphaModFix/>
          </a:blip>
          <a:srcRect t="18617" b="27858"/>
          <a:stretch/>
        </p:blipFill>
        <p:spPr>
          <a:xfrm>
            <a:off x="693804" y="746647"/>
            <a:ext cx="5466449" cy="2340687"/>
          </a:xfrm>
          <a:prstGeom prst="rect">
            <a:avLst/>
          </a:prstGeom>
          <a:noFill/>
          <a:ln>
            <a:noFill/>
          </a:ln>
        </p:spPr>
      </p:pic>
      <p:sp>
        <p:nvSpPr>
          <p:cNvPr id="627" name="Google Shape;627;p11"/>
          <p:cNvSpPr txBox="1"/>
          <p:nvPr/>
        </p:nvSpPr>
        <p:spPr>
          <a:xfrm>
            <a:off x="2846854" y="3648568"/>
            <a:ext cx="3967717"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400" dirty="0">
                <a:solidFill>
                  <a:srgbClr val="5EA0D0"/>
                </a:solidFill>
                <a:latin typeface="Play"/>
                <a:ea typeface="Play"/>
                <a:cs typeface="Play"/>
                <a:sym typeface="Play"/>
              </a:rPr>
              <a:t>Ficha Técnica</a:t>
            </a:r>
            <a:endParaRPr dirty="0"/>
          </a:p>
          <a:p>
            <a:pPr marL="0" marR="0" lvl="0" indent="0" algn="l" rtl="0">
              <a:spcBef>
                <a:spcPts val="0"/>
              </a:spcBef>
              <a:spcAft>
                <a:spcPts val="0"/>
              </a:spcAft>
              <a:buNone/>
            </a:pPr>
            <a:endParaRPr sz="1400" dirty="0">
              <a:solidFill>
                <a:srgbClr val="5EA0D0"/>
              </a:solidFill>
              <a:latin typeface="Play"/>
              <a:ea typeface="Play"/>
              <a:cs typeface="Play"/>
              <a:sym typeface="Play"/>
            </a:endParaRPr>
          </a:p>
          <a:p>
            <a:pPr marL="0" marR="0" lvl="0" indent="0" algn="l" rtl="0">
              <a:spcBef>
                <a:spcPts val="0"/>
              </a:spcBef>
              <a:spcAft>
                <a:spcPts val="0"/>
              </a:spcAft>
              <a:buNone/>
            </a:pPr>
            <a:r>
              <a:rPr lang="pt-PT" sz="1400" dirty="0">
                <a:solidFill>
                  <a:srgbClr val="5EA0D0"/>
                </a:solidFill>
                <a:latin typeface="Play"/>
                <a:ea typeface="Play"/>
                <a:cs typeface="Play"/>
                <a:sym typeface="Play"/>
              </a:rPr>
              <a:t>Título | </a:t>
            </a:r>
            <a:r>
              <a:rPr lang="pt-PT" sz="1400" dirty="0">
                <a:solidFill>
                  <a:schemeClr val="lt1"/>
                </a:solidFill>
                <a:latin typeface="Play"/>
                <a:ea typeface="Play"/>
                <a:cs typeface="Play"/>
                <a:sym typeface="Play"/>
              </a:rPr>
              <a:t>Conciliação e usos do tempo: </a:t>
            </a:r>
          </a:p>
          <a:p>
            <a:pPr marL="0" marR="0" lvl="0" indent="0" algn="l" rtl="0">
              <a:spcBef>
                <a:spcPts val="0"/>
              </a:spcBef>
              <a:spcAft>
                <a:spcPts val="0"/>
              </a:spcAft>
              <a:buNone/>
            </a:pPr>
            <a:r>
              <a:rPr lang="pt-PT" sz="1400" dirty="0">
                <a:solidFill>
                  <a:schemeClr val="lt1"/>
                </a:solidFill>
                <a:latin typeface="Play"/>
                <a:ea typeface="Play"/>
                <a:cs typeface="Play"/>
                <a:sym typeface="Play"/>
              </a:rPr>
              <a:t>análise dos dados obtidos no âmbito do Observatório da Igualdade de Género e Não Discriminação do Município de Vila Real</a:t>
            </a:r>
            <a:endParaRPr dirty="0"/>
          </a:p>
          <a:p>
            <a:pPr marL="0" marR="0" lvl="0" indent="0" algn="l" rtl="0">
              <a:spcBef>
                <a:spcPts val="0"/>
              </a:spcBef>
              <a:spcAft>
                <a:spcPts val="0"/>
              </a:spcAft>
              <a:buNone/>
            </a:pPr>
            <a:endParaRPr sz="1400" dirty="0">
              <a:solidFill>
                <a:schemeClr val="lt1"/>
              </a:solidFill>
              <a:latin typeface="Play"/>
              <a:ea typeface="Play"/>
              <a:cs typeface="Play"/>
              <a:sym typeface="Play"/>
            </a:endParaRPr>
          </a:p>
          <a:p>
            <a:pPr marL="0" marR="0" lvl="0" indent="0" algn="l" rtl="0">
              <a:spcBef>
                <a:spcPts val="0"/>
              </a:spcBef>
              <a:spcAft>
                <a:spcPts val="0"/>
              </a:spcAft>
              <a:buNone/>
            </a:pPr>
            <a:r>
              <a:rPr lang="pt-PT" sz="1400" dirty="0">
                <a:solidFill>
                  <a:srgbClr val="5EA0D0"/>
                </a:solidFill>
                <a:latin typeface="Play"/>
                <a:ea typeface="Play"/>
                <a:cs typeface="Play"/>
                <a:sym typeface="Play"/>
              </a:rPr>
              <a:t>Data: 2024-11-22</a:t>
            </a:r>
            <a:endParaRPr dirty="0"/>
          </a:p>
          <a:p>
            <a:pPr marL="0" marR="0" lvl="0" indent="0" algn="l" rtl="0">
              <a:spcBef>
                <a:spcPts val="0"/>
              </a:spcBef>
              <a:spcAft>
                <a:spcPts val="0"/>
              </a:spcAft>
              <a:buNone/>
            </a:pPr>
            <a:endParaRPr sz="1400" dirty="0">
              <a:solidFill>
                <a:srgbClr val="5EA0D0"/>
              </a:solidFill>
              <a:latin typeface="Play"/>
              <a:ea typeface="Play"/>
              <a:cs typeface="Play"/>
              <a:sym typeface="Play"/>
            </a:endParaRPr>
          </a:p>
          <a:p>
            <a:pPr marL="0" marR="0" lvl="0" indent="0" algn="l" rtl="0">
              <a:spcBef>
                <a:spcPts val="0"/>
              </a:spcBef>
              <a:spcAft>
                <a:spcPts val="0"/>
              </a:spcAft>
              <a:buNone/>
            </a:pPr>
            <a:r>
              <a:rPr lang="pt-PT" sz="1400" dirty="0">
                <a:solidFill>
                  <a:srgbClr val="5EA0D0"/>
                </a:solidFill>
                <a:latin typeface="Play"/>
                <a:ea typeface="Play"/>
                <a:cs typeface="Play"/>
                <a:sym typeface="Play"/>
              </a:rPr>
              <a:t>Formato Digital (PDF) Acesso público</a:t>
            </a:r>
            <a:endParaRPr sz="1400" dirty="0">
              <a:solidFill>
                <a:schemeClr val="lt1"/>
              </a:solidFill>
              <a:latin typeface="Play"/>
              <a:ea typeface="Play"/>
              <a:cs typeface="Play"/>
              <a:sym typeface="Play"/>
            </a:endParaRPr>
          </a:p>
          <a:p>
            <a:pPr marL="0" marR="0" lvl="0" indent="0" algn="l" rtl="0">
              <a:spcBef>
                <a:spcPts val="0"/>
              </a:spcBef>
              <a:spcAft>
                <a:spcPts val="0"/>
              </a:spcAft>
              <a:buNone/>
            </a:pPr>
            <a:r>
              <a:rPr lang="pt-PT" sz="1400" dirty="0">
                <a:solidFill>
                  <a:srgbClr val="5EA0D0"/>
                </a:solidFill>
                <a:latin typeface="Play"/>
                <a:ea typeface="Play"/>
                <a:cs typeface="Play"/>
                <a:sym typeface="Play"/>
              </a:rPr>
              <a:t>Versão 1 </a:t>
            </a:r>
            <a:endParaRPr dirty="0"/>
          </a:p>
          <a:p>
            <a:pPr marL="0" marR="0" lvl="0" indent="0" algn="l" rtl="0">
              <a:spcBef>
                <a:spcPts val="0"/>
              </a:spcBef>
              <a:spcAft>
                <a:spcPts val="0"/>
              </a:spcAft>
              <a:buNone/>
            </a:pPr>
            <a:endParaRPr sz="1400" dirty="0">
              <a:solidFill>
                <a:schemeClr val="lt1"/>
              </a:solidFill>
              <a:latin typeface="Play"/>
              <a:ea typeface="Play"/>
              <a:cs typeface="Play"/>
              <a:sym typeface="Play"/>
            </a:endParaRPr>
          </a:p>
          <a:p>
            <a:pPr marL="0" marR="0" lvl="0" indent="0" algn="l" rtl="0">
              <a:spcBef>
                <a:spcPts val="0"/>
              </a:spcBef>
              <a:spcAft>
                <a:spcPts val="0"/>
              </a:spcAft>
              <a:buNone/>
            </a:pPr>
            <a:endParaRPr sz="1400" dirty="0">
              <a:solidFill>
                <a:schemeClr val="lt1"/>
              </a:solidFill>
              <a:latin typeface="Play"/>
              <a:ea typeface="Play"/>
              <a:cs typeface="Play"/>
              <a:sym typeface="Play"/>
            </a:endParaRPr>
          </a:p>
          <a:p>
            <a:pPr marL="0" marR="0" lvl="0" indent="0" algn="l" rtl="0">
              <a:spcBef>
                <a:spcPts val="0"/>
              </a:spcBef>
              <a:spcAft>
                <a:spcPts val="0"/>
              </a:spcAft>
              <a:buNone/>
            </a:pPr>
            <a:endParaRPr sz="1800" dirty="0">
              <a:solidFill>
                <a:schemeClr val="lt1"/>
              </a:solidFill>
              <a:latin typeface="Arial"/>
              <a:ea typeface="Arial"/>
              <a:cs typeface="Arial"/>
              <a:sym typeface="Arial"/>
            </a:endParaRPr>
          </a:p>
        </p:txBody>
      </p:sp>
      <p:grpSp>
        <p:nvGrpSpPr>
          <p:cNvPr id="630" name="Google Shape;630;p11"/>
          <p:cNvGrpSpPr/>
          <p:nvPr/>
        </p:nvGrpSpPr>
        <p:grpSpPr>
          <a:xfrm>
            <a:off x="2069535" y="3743767"/>
            <a:ext cx="577085" cy="1302326"/>
            <a:chOff x="182144" y="310343"/>
            <a:chExt cx="606030" cy="1363294"/>
          </a:xfrm>
        </p:grpSpPr>
        <p:sp>
          <p:nvSpPr>
            <p:cNvPr id="631" name="Google Shape;631;p11"/>
            <p:cNvSpPr/>
            <p:nvPr/>
          </p:nvSpPr>
          <p:spPr>
            <a:xfrm>
              <a:off x="182144" y="310343"/>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2" name="Google Shape;632;p11"/>
            <p:cNvSpPr/>
            <p:nvPr/>
          </p:nvSpPr>
          <p:spPr>
            <a:xfrm>
              <a:off x="182144" y="559716"/>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3" name="Google Shape;633;p11"/>
            <p:cNvSpPr/>
            <p:nvPr/>
          </p:nvSpPr>
          <p:spPr>
            <a:xfrm>
              <a:off x="182144" y="809877"/>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4" name="Google Shape;634;p11"/>
            <p:cNvSpPr/>
            <p:nvPr/>
          </p:nvSpPr>
          <p:spPr>
            <a:xfrm>
              <a:off x="182144" y="1059251"/>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5" name="Google Shape;635;p11"/>
            <p:cNvSpPr/>
            <p:nvPr/>
          </p:nvSpPr>
          <p:spPr>
            <a:xfrm>
              <a:off x="182144" y="1309411"/>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6" name="Google Shape;636;p11"/>
            <p:cNvSpPr/>
            <p:nvPr/>
          </p:nvSpPr>
          <p:spPr>
            <a:xfrm>
              <a:off x="182144" y="1558784"/>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7" name="Google Shape;637;p11"/>
            <p:cNvSpPr/>
            <p:nvPr/>
          </p:nvSpPr>
          <p:spPr>
            <a:xfrm>
              <a:off x="425054" y="310343"/>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8" name="Google Shape;638;p11"/>
            <p:cNvSpPr/>
            <p:nvPr/>
          </p:nvSpPr>
          <p:spPr>
            <a:xfrm>
              <a:off x="425054" y="559716"/>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9" name="Google Shape;639;p11"/>
            <p:cNvSpPr/>
            <p:nvPr/>
          </p:nvSpPr>
          <p:spPr>
            <a:xfrm>
              <a:off x="425054" y="809877"/>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0" name="Google Shape;640;p11"/>
            <p:cNvSpPr/>
            <p:nvPr/>
          </p:nvSpPr>
          <p:spPr>
            <a:xfrm>
              <a:off x="425054" y="1059251"/>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1" name="Google Shape;641;p11"/>
            <p:cNvSpPr/>
            <p:nvPr/>
          </p:nvSpPr>
          <p:spPr>
            <a:xfrm>
              <a:off x="425054" y="1309411"/>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2" name="Google Shape;642;p11"/>
            <p:cNvSpPr/>
            <p:nvPr/>
          </p:nvSpPr>
          <p:spPr>
            <a:xfrm>
              <a:off x="425054" y="1558784"/>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3" name="Google Shape;643;p11"/>
            <p:cNvSpPr/>
            <p:nvPr/>
          </p:nvSpPr>
          <p:spPr>
            <a:xfrm>
              <a:off x="667134" y="310343"/>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4" name="Google Shape;644;p11"/>
            <p:cNvSpPr/>
            <p:nvPr/>
          </p:nvSpPr>
          <p:spPr>
            <a:xfrm>
              <a:off x="667134" y="559716"/>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5" name="Google Shape;645;p11"/>
            <p:cNvSpPr/>
            <p:nvPr/>
          </p:nvSpPr>
          <p:spPr>
            <a:xfrm>
              <a:off x="667134" y="809877"/>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6" name="Google Shape;646;p11"/>
            <p:cNvSpPr/>
            <p:nvPr/>
          </p:nvSpPr>
          <p:spPr>
            <a:xfrm>
              <a:off x="667134" y="1059251"/>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7" name="Google Shape;647;p11"/>
            <p:cNvSpPr/>
            <p:nvPr/>
          </p:nvSpPr>
          <p:spPr>
            <a:xfrm>
              <a:off x="667134" y="1309411"/>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8" name="Google Shape;648;p11"/>
            <p:cNvSpPr/>
            <p:nvPr/>
          </p:nvSpPr>
          <p:spPr>
            <a:xfrm>
              <a:off x="667134" y="1558784"/>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649" name="Google Shape;649;p11"/>
          <p:cNvSpPr txBox="1"/>
          <p:nvPr/>
        </p:nvSpPr>
        <p:spPr>
          <a:xfrm>
            <a:off x="-114300" y="6665367"/>
            <a:ext cx="6769100" cy="12618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1600" b="1" dirty="0">
                <a:solidFill>
                  <a:srgbClr val="605E5C"/>
                </a:solidFill>
                <a:latin typeface="Play"/>
                <a:ea typeface="Play"/>
                <a:cs typeface="Play"/>
                <a:sym typeface="Play"/>
              </a:rPr>
              <a:t>Autoria | </a:t>
            </a:r>
            <a:r>
              <a:rPr lang="pt-PT" sz="1600" b="1" dirty="0">
                <a:solidFill>
                  <a:srgbClr val="5EA0D1"/>
                </a:solidFill>
                <a:latin typeface="Play"/>
                <a:ea typeface="Play"/>
                <a:cs typeface="Play"/>
                <a:sym typeface="Play"/>
              </a:rPr>
              <a:t>Observatório para a Igualdade de Género e a não Discriminação do Município de Vila Real </a:t>
            </a:r>
            <a:endParaRPr sz="1600" b="1" dirty="0">
              <a:solidFill>
                <a:srgbClr val="5EA0D1"/>
              </a:solidFill>
            </a:endParaRPr>
          </a:p>
          <a:p>
            <a:pPr marL="0" marR="0" lvl="0" indent="0" algn="ctr" rtl="0">
              <a:spcBef>
                <a:spcPts val="0"/>
              </a:spcBef>
              <a:spcAft>
                <a:spcPts val="0"/>
              </a:spcAft>
              <a:buNone/>
            </a:pPr>
            <a:endParaRPr sz="1400" b="1" dirty="0">
              <a:solidFill>
                <a:srgbClr val="5EA0D1"/>
              </a:solidFill>
              <a:latin typeface="Play"/>
              <a:ea typeface="Play"/>
              <a:cs typeface="Play"/>
              <a:sym typeface="Play"/>
            </a:endParaRPr>
          </a:p>
          <a:p>
            <a:pPr marL="0" marR="0" lvl="0" indent="0" algn="ctr" rtl="0">
              <a:spcBef>
                <a:spcPts val="0"/>
              </a:spcBef>
              <a:spcAft>
                <a:spcPts val="0"/>
              </a:spcAft>
              <a:buNone/>
            </a:pPr>
            <a:r>
              <a:rPr lang="pt-PT" sz="1200" b="1" dirty="0">
                <a:solidFill>
                  <a:srgbClr val="605E5C"/>
                </a:solidFill>
                <a:latin typeface="Play"/>
                <a:ea typeface="Play"/>
                <a:cs typeface="Play"/>
                <a:sym typeface="Play"/>
              </a:rPr>
              <a:t>Com a colaboração na análise de dados: </a:t>
            </a:r>
            <a:endParaRPr sz="1200" b="1" dirty="0">
              <a:solidFill>
                <a:srgbClr val="605E5C"/>
              </a:solidFil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650" name="Google Shape;650;p11"/>
          <p:cNvSpPr txBox="1"/>
          <p:nvPr/>
        </p:nvSpPr>
        <p:spPr>
          <a:xfrm>
            <a:off x="303258" y="7932141"/>
            <a:ext cx="2966992" cy="40006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pt-PT" sz="1000" dirty="0">
                <a:solidFill>
                  <a:srgbClr val="605E5C"/>
                </a:solidFill>
                <a:latin typeface="Play"/>
              </a:rPr>
              <a:t>Universidade Católica Portuguesa</a:t>
            </a:r>
            <a:endParaRPr sz="1000" dirty="0">
              <a:solidFill>
                <a:srgbClr val="605E5C"/>
              </a:solidFill>
              <a:latin typeface="Play"/>
            </a:endParaRPr>
          </a:p>
          <a:p>
            <a:pPr marL="0" marR="0" lvl="0" indent="0" algn="r" rtl="0">
              <a:spcBef>
                <a:spcPts val="0"/>
              </a:spcBef>
              <a:spcAft>
                <a:spcPts val="0"/>
              </a:spcAft>
              <a:buNone/>
            </a:pPr>
            <a:r>
              <a:rPr lang="pt-PT" sz="1000" dirty="0">
                <a:solidFill>
                  <a:srgbClr val="605E5C"/>
                </a:solidFill>
                <a:latin typeface="Play"/>
              </a:rPr>
              <a:t>Centro de Estudos Filosóficos e Humanísticos</a:t>
            </a:r>
            <a:endParaRPr sz="1000" dirty="0">
              <a:solidFill>
                <a:srgbClr val="605E5C"/>
              </a:solidFill>
              <a:latin typeface="Play"/>
            </a:endParaRPr>
          </a:p>
        </p:txBody>
      </p:sp>
      <p:sp>
        <p:nvSpPr>
          <p:cNvPr id="651" name="Google Shape;651;p11"/>
          <p:cNvSpPr txBox="1"/>
          <p:nvPr/>
        </p:nvSpPr>
        <p:spPr>
          <a:xfrm>
            <a:off x="1482734" y="7687321"/>
            <a:ext cx="1817349"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pt-PT" b="1" dirty="0">
                <a:solidFill>
                  <a:srgbClr val="5EA0D1"/>
                </a:solidFill>
                <a:latin typeface="Play"/>
              </a:rPr>
              <a:t>Daniela Monteiro</a:t>
            </a:r>
            <a:endParaRPr b="1" dirty="0">
              <a:solidFill>
                <a:srgbClr val="5EA0D1"/>
              </a:solidFill>
              <a:latin typeface="Play"/>
            </a:endParaRPr>
          </a:p>
          <a:p>
            <a:pPr marL="0" marR="0" lvl="0" indent="0" algn="l" rtl="0">
              <a:spcBef>
                <a:spcPts val="0"/>
              </a:spcBef>
              <a:spcAft>
                <a:spcPts val="0"/>
              </a:spcAft>
              <a:buNone/>
            </a:pPr>
            <a:endParaRPr dirty="0">
              <a:solidFill>
                <a:srgbClr val="605E5C"/>
              </a:solidFill>
              <a:latin typeface="Play"/>
            </a:endParaRPr>
          </a:p>
        </p:txBody>
      </p:sp>
      <p:sp>
        <p:nvSpPr>
          <p:cNvPr id="652" name="Google Shape;652;p11"/>
          <p:cNvSpPr txBox="1"/>
          <p:nvPr/>
        </p:nvSpPr>
        <p:spPr>
          <a:xfrm>
            <a:off x="3546136" y="7687321"/>
            <a:ext cx="181734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b="1" dirty="0">
                <a:solidFill>
                  <a:srgbClr val="5EA0D1"/>
                </a:solidFill>
                <a:latin typeface="Play"/>
              </a:rPr>
              <a:t>Emília</a:t>
            </a:r>
            <a:r>
              <a:rPr lang="pt-PT" sz="1200" b="1" dirty="0">
                <a:solidFill>
                  <a:srgbClr val="5EA0D1"/>
                </a:solidFill>
                <a:latin typeface="Arial"/>
                <a:ea typeface="Arial"/>
                <a:cs typeface="Arial"/>
                <a:sym typeface="Arial"/>
              </a:rPr>
              <a:t> </a:t>
            </a:r>
            <a:r>
              <a:rPr lang="pt-PT" b="1" dirty="0">
                <a:solidFill>
                  <a:srgbClr val="5EA0D1"/>
                </a:solidFill>
                <a:latin typeface="Play"/>
              </a:rPr>
              <a:t>Araújo</a:t>
            </a:r>
            <a:endParaRPr b="1" dirty="0">
              <a:solidFill>
                <a:srgbClr val="5EA0D1"/>
              </a:solidFill>
              <a:latin typeface="Play"/>
            </a:endParaRPr>
          </a:p>
          <a:p>
            <a:pPr marL="0" marR="0" lvl="0" indent="0" algn="l" rtl="0">
              <a:spcBef>
                <a:spcPts val="0"/>
              </a:spcBef>
              <a:spcAft>
                <a:spcPts val="0"/>
              </a:spcAft>
              <a:buNone/>
            </a:pPr>
            <a:endParaRPr sz="1800" dirty="0">
              <a:solidFill>
                <a:srgbClr val="605E5C"/>
              </a:solidFill>
              <a:latin typeface="Arial"/>
              <a:ea typeface="Arial"/>
              <a:cs typeface="Arial"/>
              <a:sym typeface="Arial"/>
            </a:endParaRPr>
          </a:p>
        </p:txBody>
      </p:sp>
      <p:sp>
        <p:nvSpPr>
          <p:cNvPr id="653" name="Google Shape;653;p11"/>
          <p:cNvSpPr txBox="1"/>
          <p:nvPr/>
        </p:nvSpPr>
        <p:spPr>
          <a:xfrm>
            <a:off x="3546136" y="7932140"/>
            <a:ext cx="350138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000" dirty="0">
                <a:solidFill>
                  <a:srgbClr val="605E5C"/>
                </a:solidFill>
                <a:latin typeface="Play"/>
              </a:rPr>
              <a:t>Universidade do Minho</a:t>
            </a:r>
          </a:p>
          <a:p>
            <a:pPr marL="0" marR="0" lvl="0" indent="0" algn="l" rtl="0">
              <a:spcBef>
                <a:spcPts val="0"/>
              </a:spcBef>
              <a:spcAft>
                <a:spcPts val="0"/>
              </a:spcAft>
              <a:buNone/>
            </a:pPr>
            <a:r>
              <a:rPr lang="pt-PT" sz="1000" dirty="0">
                <a:solidFill>
                  <a:srgbClr val="605E5C"/>
                </a:solidFill>
                <a:latin typeface="Play"/>
              </a:rPr>
              <a:t>Centro de Estudos de Comunicação e Sociedade</a:t>
            </a:r>
          </a:p>
        </p:txBody>
      </p:sp>
      <p:sp>
        <p:nvSpPr>
          <p:cNvPr id="654" name="Google Shape;654;p11"/>
          <p:cNvSpPr txBox="1"/>
          <p:nvPr/>
        </p:nvSpPr>
        <p:spPr>
          <a:xfrm>
            <a:off x="3082113" y="7518043"/>
            <a:ext cx="376274"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5400" dirty="0">
                <a:solidFill>
                  <a:srgbClr val="5EA0D1"/>
                </a:solidFill>
                <a:latin typeface="Play"/>
              </a:rPr>
              <a:t>&amp;</a:t>
            </a:r>
            <a:endParaRPr sz="5400" dirty="0">
              <a:solidFill>
                <a:srgbClr val="5EA0D1"/>
              </a:solidFill>
              <a:latin typeface="Play"/>
            </a:endParaRPr>
          </a:p>
        </p:txBody>
      </p:sp>
      <p:sp>
        <p:nvSpPr>
          <p:cNvPr id="655" name="Google Shape;655;p11"/>
          <p:cNvSpPr txBox="1"/>
          <p:nvPr/>
        </p:nvSpPr>
        <p:spPr>
          <a:xfrm>
            <a:off x="3780450" y="4690200"/>
            <a:ext cx="3113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00">
              <a:solidFill>
                <a:schemeClr val="dk1"/>
              </a:solidFill>
            </a:endParaRPr>
          </a:p>
        </p:txBody>
      </p:sp>
      <p:pic>
        <p:nvPicPr>
          <p:cNvPr id="2" name="Imagem 1">
            <a:extLst>
              <a:ext uri="{FF2B5EF4-FFF2-40B4-BE49-F238E27FC236}">
                <a16:creationId xmlns:a16="http://schemas.microsoft.com/office/drawing/2014/main" id="{3A343FCD-ACCD-E187-F51F-ED38246AB500}"/>
              </a:ext>
            </a:extLst>
          </p:cNvPr>
          <p:cNvPicPr>
            <a:picLocks noChangeAspect="1"/>
          </p:cNvPicPr>
          <p:nvPr/>
        </p:nvPicPr>
        <p:blipFill>
          <a:blip r:embed="rId4"/>
          <a:stretch>
            <a:fillRect/>
          </a:stretch>
        </p:blipFill>
        <p:spPr>
          <a:xfrm>
            <a:off x="595601" y="8843094"/>
            <a:ext cx="5901070" cy="7519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p:nvPr/>
        </p:nvSpPr>
        <p:spPr>
          <a:xfrm>
            <a:off x="0" y="4783926"/>
            <a:ext cx="3462714" cy="5122074"/>
          </a:xfrm>
          <a:prstGeom prst="rect">
            <a:avLst/>
          </a:prstGeom>
          <a:solidFill>
            <a:srgbClr val="121D2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ptos Display" panose="020B0004020202020204" pitchFamily="34" charset="0"/>
              <a:sym typeface="Arial"/>
            </a:endParaRPr>
          </a:p>
        </p:txBody>
      </p:sp>
      <p:grpSp>
        <p:nvGrpSpPr>
          <p:cNvPr id="120" name="Google Shape;120;p2"/>
          <p:cNvGrpSpPr/>
          <p:nvPr/>
        </p:nvGrpSpPr>
        <p:grpSpPr>
          <a:xfrm>
            <a:off x="479673" y="344272"/>
            <a:ext cx="725168" cy="1693383"/>
            <a:chOff x="0" y="0"/>
            <a:chExt cx="606030" cy="1363294"/>
          </a:xfrm>
        </p:grpSpPr>
        <p:sp>
          <p:nvSpPr>
            <p:cNvPr id="121" name="Google Shape;121;p2"/>
            <p:cNvSpPr/>
            <p:nvPr/>
          </p:nvSpPr>
          <p:spPr>
            <a:xfrm>
              <a:off x="0" y="0"/>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2" name="Google Shape;122;p2"/>
            <p:cNvSpPr/>
            <p:nvPr/>
          </p:nvSpPr>
          <p:spPr>
            <a:xfrm>
              <a:off x="0" y="249373"/>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 name="Google Shape;123;p2"/>
            <p:cNvSpPr/>
            <p:nvPr/>
          </p:nvSpPr>
          <p:spPr>
            <a:xfrm>
              <a:off x="0" y="499534"/>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 name="Google Shape;124;p2"/>
            <p:cNvSpPr/>
            <p:nvPr/>
          </p:nvSpPr>
          <p:spPr>
            <a:xfrm>
              <a:off x="0" y="748908"/>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 name="Google Shape;125;p2"/>
            <p:cNvSpPr/>
            <p:nvPr/>
          </p:nvSpPr>
          <p:spPr>
            <a:xfrm>
              <a:off x="0" y="999068"/>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 name="Google Shape;126;p2"/>
            <p:cNvSpPr/>
            <p:nvPr/>
          </p:nvSpPr>
          <p:spPr>
            <a:xfrm>
              <a:off x="0" y="1248441"/>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 name="Google Shape;127;p2"/>
            <p:cNvSpPr/>
            <p:nvPr/>
          </p:nvSpPr>
          <p:spPr>
            <a:xfrm>
              <a:off x="242910" y="0"/>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 name="Google Shape;128;p2"/>
            <p:cNvSpPr/>
            <p:nvPr/>
          </p:nvSpPr>
          <p:spPr>
            <a:xfrm>
              <a:off x="242910" y="249373"/>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 name="Google Shape;129;p2"/>
            <p:cNvSpPr/>
            <p:nvPr/>
          </p:nvSpPr>
          <p:spPr>
            <a:xfrm>
              <a:off x="242910" y="499534"/>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 name="Google Shape;130;p2"/>
            <p:cNvSpPr/>
            <p:nvPr/>
          </p:nvSpPr>
          <p:spPr>
            <a:xfrm>
              <a:off x="242910" y="748908"/>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 name="Google Shape;131;p2"/>
            <p:cNvSpPr/>
            <p:nvPr/>
          </p:nvSpPr>
          <p:spPr>
            <a:xfrm>
              <a:off x="242910" y="999068"/>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 name="Google Shape;132;p2"/>
            <p:cNvSpPr/>
            <p:nvPr/>
          </p:nvSpPr>
          <p:spPr>
            <a:xfrm>
              <a:off x="242910" y="1248441"/>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 name="Google Shape;133;p2"/>
            <p:cNvSpPr/>
            <p:nvPr/>
          </p:nvSpPr>
          <p:spPr>
            <a:xfrm>
              <a:off x="484990" y="0"/>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Google Shape;134;p2"/>
            <p:cNvSpPr/>
            <p:nvPr/>
          </p:nvSpPr>
          <p:spPr>
            <a:xfrm>
              <a:off x="484990" y="249373"/>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 name="Google Shape;135;p2"/>
            <p:cNvSpPr/>
            <p:nvPr/>
          </p:nvSpPr>
          <p:spPr>
            <a:xfrm>
              <a:off x="484990" y="499534"/>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 name="Google Shape;136;p2"/>
            <p:cNvSpPr/>
            <p:nvPr/>
          </p:nvSpPr>
          <p:spPr>
            <a:xfrm>
              <a:off x="484990" y="748908"/>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 name="Google Shape;137;p2"/>
            <p:cNvSpPr/>
            <p:nvPr/>
          </p:nvSpPr>
          <p:spPr>
            <a:xfrm>
              <a:off x="484990" y="999068"/>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 name="Google Shape;138;p2"/>
            <p:cNvSpPr/>
            <p:nvPr/>
          </p:nvSpPr>
          <p:spPr>
            <a:xfrm>
              <a:off x="484990" y="1248441"/>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39" name="Google Shape;139;p2" descr="Uma imagem com captura de ecrã, Gráficos, design gráfico, Tipo de letra&#10;&#10;Descrição gerada automaticamente"/>
          <p:cNvPicPr preferRelativeResize="0"/>
          <p:nvPr/>
        </p:nvPicPr>
        <p:blipFill rotWithShape="1">
          <a:blip r:embed="rId3">
            <a:alphaModFix/>
          </a:blip>
          <a:srcRect l="29633" t="17718" r="31419" b="35330"/>
          <a:stretch/>
        </p:blipFill>
        <p:spPr>
          <a:xfrm>
            <a:off x="83646" y="2199809"/>
            <a:ext cx="1541061" cy="1410135"/>
          </a:xfrm>
          <a:prstGeom prst="rect">
            <a:avLst/>
          </a:prstGeom>
          <a:noFill/>
          <a:ln>
            <a:noFill/>
          </a:ln>
        </p:spPr>
      </p:pic>
      <p:sp>
        <p:nvSpPr>
          <p:cNvPr id="140" name="Google Shape;140;p2"/>
          <p:cNvSpPr/>
          <p:nvPr/>
        </p:nvSpPr>
        <p:spPr>
          <a:xfrm>
            <a:off x="362301" y="3554646"/>
            <a:ext cx="2971800" cy="878205"/>
          </a:xfrm>
          <a:prstGeom prst="roundRect">
            <a:avLst>
              <a:gd name="adj" fmla="val 0"/>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pt-PT" sz="2600" b="1">
                <a:solidFill>
                  <a:srgbClr val="F086B4"/>
                </a:solidFill>
                <a:latin typeface="Montserrat Black"/>
                <a:ea typeface="Montserrat Black"/>
                <a:cs typeface="Montserrat Black"/>
                <a:sym typeface="Montserrat Black"/>
              </a:rPr>
              <a:t>INTRODUÇÃO</a:t>
            </a:r>
            <a:r>
              <a:rPr lang="pt-PT" sz="2600">
                <a:solidFill>
                  <a:srgbClr val="F086B4"/>
                </a:solidFill>
                <a:latin typeface="Montserrat Black"/>
                <a:ea typeface="Montserrat Black"/>
                <a:cs typeface="Montserrat Black"/>
                <a:sym typeface="Montserrat Black"/>
              </a:rPr>
              <a:t> </a:t>
            </a:r>
            <a:endParaRPr sz="1100">
              <a:solidFill>
                <a:schemeClr val="dk1"/>
              </a:solidFill>
              <a:latin typeface="Calibri"/>
              <a:ea typeface="Calibri"/>
              <a:cs typeface="Calibri"/>
              <a:sym typeface="Calibri"/>
            </a:endParaRPr>
          </a:p>
        </p:txBody>
      </p:sp>
      <p:sp>
        <p:nvSpPr>
          <p:cNvPr id="141" name="Google Shape;141;p2"/>
          <p:cNvSpPr/>
          <p:nvPr/>
        </p:nvSpPr>
        <p:spPr>
          <a:xfrm>
            <a:off x="347415" y="3923370"/>
            <a:ext cx="1185239" cy="103294"/>
          </a:xfrm>
          <a:prstGeom prst="rect">
            <a:avLst/>
          </a:prstGeom>
          <a:solidFill>
            <a:srgbClr val="F086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2" name="Google Shape;142;p2"/>
          <p:cNvSpPr/>
          <p:nvPr/>
        </p:nvSpPr>
        <p:spPr>
          <a:xfrm>
            <a:off x="3429000" y="-40512"/>
            <a:ext cx="3462714" cy="9987023"/>
          </a:xfrm>
          <a:prstGeom prst="rect">
            <a:avLst/>
          </a:prstGeom>
          <a:solidFill>
            <a:srgbClr val="F086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ptos Display" panose="020B0004020202020204" pitchFamily="34" charset="0"/>
              <a:sym typeface="Arial"/>
            </a:endParaRPr>
          </a:p>
        </p:txBody>
      </p:sp>
      <p:sp>
        <p:nvSpPr>
          <p:cNvPr id="143" name="Google Shape;143;p2"/>
          <p:cNvSpPr/>
          <p:nvPr/>
        </p:nvSpPr>
        <p:spPr>
          <a:xfrm>
            <a:off x="197727" y="5588082"/>
            <a:ext cx="365760" cy="365759"/>
          </a:xfrm>
          <a:custGeom>
            <a:avLst/>
            <a:gdLst/>
            <a:ahLst/>
            <a:cxnLst/>
            <a:rect l="l" t="t" r="r" b="b"/>
            <a:pathLst>
              <a:path w="365760" h="365765" extrusionOk="0">
                <a:moveTo>
                  <a:pt x="128369" y="38050"/>
                </a:moveTo>
                <a:cubicBezTo>
                  <a:pt x="158632" y="26664"/>
                  <a:pt x="191700" y="25038"/>
                  <a:pt x="222930" y="33408"/>
                </a:cubicBezTo>
                <a:cubicBezTo>
                  <a:pt x="230439" y="35422"/>
                  <a:pt x="238149" y="30964"/>
                  <a:pt x="240163" y="23464"/>
                </a:cubicBezTo>
                <a:cubicBezTo>
                  <a:pt x="242176" y="15955"/>
                  <a:pt x="237719" y="8245"/>
                  <a:pt x="230219" y="6231"/>
                </a:cubicBezTo>
                <a:cubicBezTo>
                  <a:pt x="193309" y="-3660"/>
                  <a:pt x="154227" y="-1735"/>
                  <a:pt x="118469" y="11718"/>
                </a:cubicBezTo>
                <a:cubicBezTo>
                  <a:pt x="82701" y="25179"/>
                  <a:pt x="52051" y="49507"/>
                  <a:pt x="30818" y="81273"/>
                </a:cubicBezTo>
                <a:cubicBezTo>
                  <a:pt x="9593" y="113049"/>
                  <a:pt x="-1151" y="150671"/>
                  <a:pt x="98" y="188865"/>
                </a:cubicBezTo>
                <a:cubicBezTo>
                  <a:pt x="1346" y="227059"/>
                  <a:pt x="14526" y="263899"/>
                  <a:pt x="37790" y="294214"/>
                </a:cubicBezTo>
                <a:cubicBezTo>
                  <a:pt x="61055" y="324530"/>
                  <a:pt x="93226" y="346792"/>
                  <a:pt x="129793" y="357888"/>
                </a:cubicBezTo>
                <a:cubicBezTo>
                  <a:pt x="166360" y="368984"/>
                  <a:pt x="205477" y="368342"/>
                  <a:pt x="241666" y="356059"/>
                </a:cubicBezTo>
                <a:cubicBezTo>
                  <a:pt x="277855" y="343777"/>
                  <a:pt x="309279" y="320468"/>
                  <a:pt x="331533" y="289405"/>
                </a:cubicBezTo>
                <a:cubicBezTo>
                  <a:pt x="353786" y="258342"/>
                  <a:pt x="365761" y="221098"/>
                  <a:pt x="365761" y="182877"/>
                </a:cubicBezTo>
                <a:cubicBezTo>
                  <a:pt x="365761" y="175105"/>
                  <a:pt x="359466" y="168810"/>
                  <a:pt x="351693" y="168810"/>
                </a:cubicBezTo>
                <a:cubicBezTo>
                  <a:pt x="343921" y="168810"/>
                  <a:pt x="337626" y="175105"/>
                  <a:pt x="337626" y="182877"/>
                </a:cubicBezTo>
                <a:cubicBezTo>
                  <a:pt x="337626" y="215207"/>
                  <a:pt x="327497" y="246727"/>
                  <a:pt x="308664" y="273016"/>
                </a:cubicBezTo>
                <a:cubicBezTo>
                  <a:pt x="289831" y="299296"/>
                  <a:pt x="263234" y="319017"/>
                  <a:pt x="232619" y="329410"/>
                </a:cubicBezTo>
                <a:cubicBezTo>
                  <a:pt x="202004" y="339803"/>
                  <a:pt x="168901" y="340348"/>
                  <a:pt x="137961" y="330957"/>
                </a:cubicBezTo>
                <a:cubicBezTo>
                  <a:pt x="107021" y="321576"/>
                  <a:pt x="79800" y="302734"/>
                  <a:pt x="60114" y="277078"/>
                </a:cubicBezTo>
                <a:cubicBezTo>
                  <a:pt x="40428" y="251431"/>
                  <a:pt x="29279" y="220253"/>
                  <a:pt x="28215" y="187942"/>
                </a:cubicBezTo>
                <a:cubicBezTo>
                  <a:pt x="27160" y="155630"/>
                  <a:pt x="36252" y="123793"/>
                  <a:pt x="54214" y="96906"/>
                </a:cubicBezTo>
                <a:cubicBezTo>
                  <a:pt x="72177" y="70019"/>
                  <a:pt x="98114" y="49437"/>
                  <a:pt x="128369" y="38050"/>
                </a:cubicBezTo>
                <a:lnTo>
                  <a:pt x="128369" y="38050"/>
                </a:lnTo>
                <a:close/>
                <a:moveTo>
                  <a:pt x="334619" y="64955"/>
                </a:moveTo>
                <a:cubicBezTo>
                  <a:pt x="339419" y="58844"/>
                  <a:pt x="338355" y="49999"/>
                  <a:pt x="332245" y="45199"/>
                </a:cubicBezTo>
                <a:cubicBezTo>
                  <a:pt x="326134" y="40398"/>
                  <a:pt x="317289" y="41462"/>
                  <a:pt x="312488" y="47573"/>
                </a:cubicBezTo>
                <a:lnTo>
                  <a:pt x="167538" y="232053"/>
                </a:lnTo>
                <a:lnTo>
                  <a:pt x="108410" y="172924"/>
                </a:lnTo>
                <a:cubicBezTo>
                  <a:pt x="102915" y="167429"/>
                  <a:pt x="94008" y="167429"/>
                  <a:pt x="88513" y="172924"/>
                </a:cubicBezTo>
                <a:cubicBezTo>
                  <a:pt x="83018" y="178420"/>
                  <a:pt x="83018" y="187326"/>
                  <a:pt x="88513" y="192821"/>
                </a:cubicBezTo>
                <a:lnTo>
                  <a:pt x="158852" y="263160"/>
                </a:lnTo>
                <a:cubicBezTo>
                  <a:pt x="161700" y="266009"/>
                  <a:pt x="165622" y="267495"/>
                  <a:pt x="169640" y="267257"/>
                </a:cubicBezTo>
                <a:cubicBezTo>
                  <a:pt x="173658" y="267020"/>
                  <a:pt x="177377" y="265068"/>
                  <a:pt x="179865" y="261903"/>
                </a:cubicBezTo>
                <a:lnTo>
                  <a:pt x="334619" y="649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ptos Display" panose="020B0004020202020204" pitchFamily="34" charset="0"/>
              <a:sym typeface="Arial"/>
            </a:endParaRPr>
          </a:p>
        </p:txBody>
      </p:sp>
      <p:cxnSp>
        <p:nvCxnSpPr>
          <p:cNvPr id="144" name="Google Shape;144;p2"/>
          <p:cNvCxnSpPr/>
          <p:nvPr/>
        </p:nvCxnSpPr>
        <p:spPr>
          <a:xfrm>
            <a:off x="224848" y="6465411"/>
            <a:ext cx="2971800" cy="0"/>
          </a:xfrm>
          <a:prstGeom prst="straightConnector1">
            <a:avLst/>
          </a:prstGeom>
          <a:noFill/>
          <a:ln w="19050" cap="flat" cmpd="sng">
            <a:solidFill>
              <a:schemeClr val="lt1"/>
            </a:solidFill>
            <a:prstDash val="solid"/>
            <a:miter lim="800000"/>
            <a:headEnd type="none" w="sm" len="sm"/>
            <a:tailEnd type="none" w="sm" len="sm"/>
          </a:ln>
        </p:spPr>
      </p:cxnSp>
      <p:sp>
        <p:nvSpPr>
          <p:cNvPr id="145" name="Google Shape;145;p2"/>
          <p:cNvSpPr txBox="1"/>
          <p:nvPr/>
        </p:nvSpPr>
        <p:spPr>
          <a:xfrm>
            <a:off x="769840" y="6616572"/>
            <a:ext cx="2377440" cy="209547"/>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pt-PT" sz="1400" dirty="0">
                <a:solidFill>
                  <a:srgbClr val="FFFFFF"/>
                </a:solidFill>
                <a:latin typeface="Aptos Display" panose="020B0004020202020204" pitchFamily="34" charset="0"/>
                <a:ea typeface="Play"/>
                <a:cs typeface="Play"/>
                <a:sym typeface="Play"/>
              </a:rPr>
              <a:t>Garantia do anonimato e confidencialidade.</a:t>
            </a:r>
            <a:endParaRPr sz="1400" dirty="0">
              <a:solidFill>
                <a:srgbClr val="FFFFFF"/>
              </a:solidFill>
              <a:latin typeface="Aptos Display" panose="020B0004020202020204" pitchFamily="34" charset="0"/>
              <a:ea typeface="Play"/>
              <a:cs typeface="Play"/>
              <a:sym typeface="Play"/>
            </a:endParaRPr>
          </a:p>
        </p:txBody>
      </p:sp>
      <p:sp>
        <p:nvSpPr>
          <p:cNvPr id="146" name="Google Shape;146;p2"/>
          <p:cNvSpPr/>
          <p:nvPr/>
        </p:nvSpPr>
        <p:spPr>
          <a:xfrm>
            <a:off x="185972" y="6704777"/>
            <a:ext cx="365760" cy="365760"/>
          </a:xfrm>
          <a:custGeom>
            <a:avLst/>
            <a:gdLst/>
            <a:ahLst/>
            <a:cxnLst/>
            <a:rect l="l" t="t" r="r" b="b"/>
            <a:pathLst>
              <a:path w="365760" h="365765" extrusionOk="0">
                <a:moveTo>
                  <a:pt x="128369" y="38050"/>
                </a:moveTo>
                <a:cubicBezTo>
                  <a:pt x="158632" y="26664"/>
                  <a:pt x="191700" y="25038"/>
                  <a:pt x="222930" y="33408"/>
                </a:cubicBezTo>
                <a:cubicBezTo>
                  <a:pt x="230439" y="35422"/>
                  <a:pt x="238149" y="30964"/>
                  <a:pt x="240163" y="23464"/>
                </a:cubicBezTo>
                <a:cubicBezTo>
                  <a:pt x="242176" y="15955"/>
                  <a:pt x="237719" y="8245"/>
                  <a:pt x="230219" y="6231"/>
                </a:cubicBezTo>
                <a:cubicBezTo>
                  <a:pt x="193309" y="-3660"/>
                  <a:pt x="154227" y="-1735"/>
                  <a:pt x="118469" y="11718"/>
                </a:cubicBezTo>
                <a:cubicBezTo>
                  <a:pt x="82701" y="25179"/>
                  <a:pt x="52051" y="49507"/>
                  <a:pt x="30818" y="81273"/>
                </a:cubicBezTo>
                <a:cubicBezTo>
                  <a:pt x="9593" y="113049"/>
                  <a:pt x="-1151" y="150671"/>
                  <a:pt x="98" y="188865"/>
                </a:cubicBezTo>
                <a:cubicBezTo>
                  <a:pt x="1346" y="227059"/>
                  <a:pt x="14526" y="263899"/>
                  <a:pt x="37790" y="294214"/>
                </a:cubicBezTo>
                <a:cubicBezTo>
                  <a:pt x="61055" y="324530"/>
                  <a:pt x="93226" y="346792"/>
                  <a:pt x="129793" y="357888"/>
                </a:cubicBezTo>
                <a:cubicBezTo>
                  <a:pt x="166360" y="368984"/>
                  <a:pt x="205477" y="368342"/>
                  <a:pt x="241666" y="356059"/>
                </a:cubicBezTo>
                <a:cubicBezTo>
                  <a:pt x="277855" y="343777"/>
                  <a:pt x="309279" y="320468"/>
                  <a:pt x="331533" y="289405"/>
                </a:cubicBezTo>
                <a:cubicBezTo>
                  <a:pt x="353786" y="258342"/>
                  <a:pt x="365761" y="221098"/>
                  <a:pt x="365761" y="182877"/>
                </a:cubicBezTo>
                <a:cubicBezTo>
                  <a:pt x="365761" y="175105"/>
                  <a:pt x="359466" y="168810"/>
                  <a:pt x="351693" y="168810"/>
                </a:cubicBezTo>
                <a:cubicBezTo>
                  <a:pt x="343921" y="168810"/>
                  <a:pt x="337626" y="175105"/>
                  <a:pt x="337626" y="182877"/>
                </a:cubicBezTo>
                <a:cubicBezTo>
                  <a:pt x="337626" y="215207"/>
                  <a:pt x="327497" y="246727"/>
                  <a:pt x="308664" y="273016"/>
                </a:cubicBezTo>
                <a:cubicBezTo>
                  <a:pt x="289831" y="299296"/>
                  <a:pt x="263234" y="319017"/>
                  <a:pt x="232619" y="329410"/>
                </a:cubicBezTo>
                <a:cubicBezTo>
                  <a:pt x="202004" y="339803"/>
                  <a:pt x="168901" y="340348"/>
                  <a:pt x="137961" y="330957"/>
                </a:cubicBezTo>
                <a:cubicBezTo>
                  <a:pt x="107021" y="321576"/>
                  <a:pt x="79800" y="302734"/>
                  <a:pt x="60114" y="277078"/>
                </a:cubicBezTo>
                <a:cubicBezTo>
                  <a:pt x="40428" y="251431"/>
                  <a:pt x="29279" y="220253"/>
                  <a:pt x="28215" y="187942"/>
                </a:cubicBezTo>
                <a:cubicBezTo>
                  <a:pt x="27160" y="155630"/>
                  <a:pt x="36252" y="123793"/>
                  <a:pt x="54214" y="96906"/>
                </a:cubicBezTo>
                <a:cubicBezTo>
                  <a:pt x="72177" y="70019"/>
                  <a:pt x="98114" y="49437"/>
                  <a:pt x="128369" y="38050"/>
                </a:cubicBezTo>
                <a:lnTo>
                  <a:pt x="128369" y="38050"/>
                </a:lnTo>
                <a:close/>
                <a:moveTo>
                  <a:pt x="334619" y="64955"/>
                </a:moveTo>
                <a:cubicBezTo>
                  <a:pt x="339419" y="58844"/>
                  <a:pt x="338355" y="49999"/>
                  <a:pt x="332245" y="45199"/>
                </a:cubicBezTo>
                <a:cubicBezTo>
                  <a:pt x="326134" y="40398"/>
                  <a:pt x="317289" y="41462"/>
                  <a:pt x="312488" y="47573"/>
                </a:cubicBezTo>
                <a:lnTo>
                  <a:pt x="167538" y="232053"/>
                </a:lnTo>
                <a:lnTo>
                  <a:pt x="108410" y="172924"/>
                </a:lnTo>
                <a:cubicBezTo>
                  <a:pt x="102915" y="167429"/>
                  <a:pt x="94008" y="167429"/>
                  <a:pt x="88513" y="172924"/>
                </a:cubicBezTo>
                <a:cubicBezTo>
                  <a:pt x="83018" y="178420"/>
                  <a:pt x="83018" y="187326"/>
                  <a:pt x="88513" y="192821"/>
                </a:cubicBezTo>
                <a:lnTo>
                  <a:pt x="158852" y="263160"/>
                </a:lnTo>
                <a:cubicBezTo>
                  <a:pt x="161700" y="266009"/>
                  <a:pt x="165622" y="267495"/>
                  <a:pt x="169640" y="267257"/>
                </a:cubicBezTo>
                <a:cubicBezTo>
                  <a:pt x="173658" y="267020"/>
                  <a:pt x="177377" y="265068"/>
                  <a:pt x="179865" y="261903"/>
                </a:cubicBezTo>
                <a:lnTo>
                  <a:pt x="334619" y="649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ptos Display" panose="020B0004020202020204" pitchFamily="34" charset="0"/>
              <a:sym typeface="Arial"/>
            </a:endParaRPr>
          </a:p>
        </p:txBody>
      </p:sp>
      <p:cxnSp>
        <p:nvCxnSpPr>
          <p:cNvPr id="147" name="Google Shape;147;p2"/>
          <p:cNvCxnSpPr/>
          <p:nvPr/>
        </p:nvCxnSpPr>
        <p:spPr>
          <a:xfrm>
            <a:off x="197727" y="7423792"/>
            <a:ext cx="2971800" cy="0"/>
          </a:xfrm>
          <a:prstGeom prst="straightConnector1">
            <a:avLst/>
          </a:prstGeom>
          <a:noFill/>
          <a:ln w="19050" cap="flat" cmpd="sng">
            <a:solidFill>
              <a:schemeClr val="lt1"/>
            </a:solidFill>
            <a:prstDash val="solid"/>
            <a:miter lim="800000"/>
            <a:headEnd type="none" w="sm" len="sm"/>
            <a:tailEnd type="none" w="sm" len="sm"/>
          </a:ln>
        </p:spPr>
      </p:cxnSp>
      <p:sp>
        <p:nvSpPr>
          <p:cNvPr id="148" name="Google Shape;148;p2"/>
          <p:cNvSpPr/>
          <p:nvPr/>
        </p:nvSpPr>
        <p:spPr>
          <a:xfrm>
            <a:off x="3429000" y="434924"/>
            <a:ext cx="3462714" cy="4348999"/>
          </a:xfrm>
          <a:prstGeom prst="rect">
            <a:avLst/>
          </a:prstGeom>
          <a:solidFill>
            <a:srgbClr val="121D2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ptos Display" panose="020B0004020202020204" pitchFamily="34" charset="0"/>
              <a:sym typeface="Arial"/>
            </a:endParaRPr>
          </a:p>
        </p:txBody>
      </p:sp>
      <p:sp>
        <p:nvSpPr>
          <p:cNvPr id="149" name="Google Shape;149;p2"/>
          <p:cNvSpPr txBox="1"/>
          <p:nvPr/>
        </p:nvSpPr>
        <p:spPr>
          <a:xfrm>
            <a:off x="3771459" y="1059353"/>
            <a:ext cx="2841600" cy="2560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pt-PT" sz="1600" dirty="0">
                <a:solidFill>
                  <a:schemeClr val="lt1"/>
                </a:solidFill>
                <a:latin typeface="Aptos Display" panose="020B0004020202020204" pitchFamily="34" charset="0"/>
                <a:ea typeface="Play"/>
                <a:cs typeface="Play"/>
                <a:sym typeface="Play"/>
              </a:rPr>
              <a:t>No âmbito do </a:t>
            </a:r>
            <a:r>
              <a:rPr lang="pt-PT" sz="1600" dirty="0">
                <a:solidFill>
                  <a:srgbClr val="F087B4"/>
                </a:solidFill>
                <a:latin typeface="Aptos Display" panose="020B0004020202020204" pitchFamily="34" charset="0"/>
                <a:ea typeface="Play"/>
                <a:cs typeface="Play"/>
                <a:sym typeface="Play"/>
              </a:rPr>
              <a:t>Observatório para a Igualdade de Género e a Não Discriminação</a:t>
            </a:r>
            <a:r>
              <a:rPr lang="pt-PT" sz="1600" dirty="0">
                <a:solidFill>
                  <a:schemeClr val="lt1"/>
                </a:solidFill>
                <a:latin typeface="Aptos Display" panose="020B0004020202020204" pitchFamily="34" charset="0"/>
                <a:ea typeface="Play"/>
                <a:cs typeface="Play"/>
                <a:sym typeface="Play"/>
              </a:rPr>
              <a:t>, a Câmara Municipal de Vila Real procedeu à aplicação de um inquérito por questionário às pessoas que ali exercem atividade com o objetivo de recolher informação que permita melhorar as práticas do município no que respeita à promoção da igualdade de género e não discriminação.</a:t>
            </a:r>
            <a:endParaRPr sz="1600" dirty="0">
              <a:solidFill>
                <a:schemeClr val="lt1"/>
              </a:solidFill>
              <a:latin typeface="Aptos Display" panose="020B0004020202020204" pitchFamily="34" charset="0"/>
              <a:sym typeface="Arial"/>
            </a:endParaRPr>
          </a:p>
        </p:txBody>
      </p:sp>
      <p:sp>
        <p:nvSpPr>
          <p:cNvPr id="150" name="Google Shape;150;p2"/>
          <p:cNvSpPr txBox="1"/>
          <p:nvPr/>
        </p:nvSpPr>
        <p:spPr>
          <a:xfrm>
            <a:off x="3774382" y="5567907"/>
            <a:ext cx="2971800" cy="25603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pt-PT" sz="1600" dirty="0">
                <a:solidFill>
                  <a:schemeClr val="lt1"/>
                </a:solidFill>
                <a:latin typeface="Aptos Display" panose="020B0004020202020204" pitchFamily="34" charset="0"/>
                <a:ea typeface="Play"/>
                <a:cs typeface="Play"/>
                <a:sym typeface="Play"/>
              </a:rPr>
              <a:t>O </a:t>
            </a:r>
            <a:r>
              <a:rPr lang="pt-PT" sz="1600" dirty="0">
                <a:solidFill>
                  <a:srgbClr val="0E1720"/>
                </a:solidFill>
                <a:latin typeface="Aptos Display" panose="020B0004020202020204" pitchFamily="34" charset="0"/>
                <a:ea typeface="Play"/>
                <a:cs typeface="Play"/>
                <a:sym typeface="Play"/>
              </a:rPr>
              <a:t>Município de Vila Real </a:t>
            </a:r>
            <a:r>
              <a:rPr lang="pt-PT" sz="1600" dirty="0">
                <a:solidFill>
                  <a:schemeClr val="lt1"/>
                </a:solidFill>
                <a:latin typeface="Aptos Display" panose="020B0004020202020204" pitchFamily="34" charset="0"/>
                <a:ea typeface="Play"/>
                <a:cs typeface="Play"/>
                <a:sym typeface="Play"/>
              </a:rPr>
              <a:t>conta com um total de 554 colaboradores, dos quais 57 não possuem email conhecido ou disponibilizado (dados que se reportam ao período de aplicação do questionário – setembro e outubro de 2024). </a:t>
            </a:r>
            <a:endParaRPr sz="1600" dirty="0">
              <a:latin typeface="Aptos Display" panose="020B0004020202020204" pitchFamily="34" charset="0"/>
            </a:endParaRPr>
          </a:p>
          <a:p>
            <a:pPr marL="0" marR="0" lvl="0" indent="0" algn="l" rtl="0">
              <a:spcBef>
                <a:spcPts val="0"/>
              </a:spcBef>
              <a:spcAft>
                <a:spcPts val="0"/>
              </a:spcAft>
              <a:buNone/>
            </a:pPr>
            <a:endParaRPr sz="1600" dirty="0">
              <a:solidFill>
                <a:schemeClr val="lt1"/>
              </a:solidFill>
              <a:latin typeface="Aptos Display" panose="020B0004020202020204" pitchFamily="34" charset="0"/>
              <a:ea typeface="Play"/>
              <a:cs typeface="Play"/>
              <a:sym typeface="Play"/>
            </a:endParaRPr>
          </a:p>
          <a:p>
            <a:pPr marL="0" marR="0" lvl="0" indent="0" algn="l" rtl="0">
              <a:spcBef>
                <a:spcPts val="0"/>
              </a:spcBef>
              <a:spcAft>
                <a:spcPts val="0"/>
              </a:spcAft>
              <a:buNone/>
            </a:pPr>
            <a:r>
              <a:rPr lang="pt-PT" sz="1600" dirty="0">
                <a:solidFill>
                  <a:schemeClr val="lt1"/>
                </a:solidFill>
                <a:latin typeface="Aptos Display" panose="020B0004020202020204" pitchFamily="34" charset="0"/>
                <a:ea typeface="Play"/>
                <a:cs typeface="Play"/>
                <a:sym typeface="Play"/>
              </a:rPr>
              <a:t>Dos 497 questionários enviados por email a todos/as os/as colaboradores/as que dispunham de e-mail conhecido, foram </a:t>
            </a:r>
            <a:r>
              <a:rPr lang="pt-PT" sz="1600" dirty="0">
                <a:solidFill>
                  <a:srgbClr val="0E1720"/>
                </a:solidFill>
                <a:latin typeface="Aptos Display" panose="020B0004020202020204" pitchFamily="34" charset="0"/>
                <a:ea typeface="Play"/>
                <a:cs typeface="Play"/>
                <a:sym typeface="Play"/>
              </a:rPr>
              <a:t>rececionadas 60</a:t>
            </a:r>
            <a:r>
              <a:rPr lang="pt-PT" sz="1600" dirty="0">
                <a:solidFill>
                  <a:schemeClr val="lt1"/>
                </a:solidFill>
                <a:latin typeface="Aptos Display" panose="020B0004020202020204" pitchFamily="34" charset="0"/>
                <a:ea typeface="Play"/>
                <a:cs typeface="Play"/>
                <a:sym typeface="Play"/>
              </a:rPr>
              <a:t>, representando uma </a:t>
            </a:r>
            <a:r>
              <a:rPr lang="pt-PT" sz="1600" dirty="0">
                <a:solidFill>
                  <a:srgbClr val="0E1720"/>
                </a:solidFill>
                <a:latin typeface="Aptos Display" panose="020B0004020202020204" pitchFamily="34" charset="0"/>
                <a:ea typeface="Play"/>
                <a:cs typeface="Play"/>
                <a:sym typeface="Play"/>
              </a:rPr>
              <a:t>taxa de resposta de 12%. </a:t>
            </a:r>
            <a:endParaRPr sz="1600" dirty="0">
              <a:solidFill>
                <a:schemeClr val="lt1"/>
              </a:solidFill>
              <a:latin typeface="Aptos Display" panose="020B0004020202020204" pitchFamily="34" charset="0"/>
              <a:ea typeface="Play"/>
              <a:cs typeface="Play"/>
              <a:sym typeface="Play"/>
            </a:endParaRPr>
          </a:p>
        </p:txBody>
      </p:sp>
      <p:sp>
        <p:nvSpPr>
          <p:cNvPr id="151" name="Google Shape;151;p2"/>
          <p:cNvSpPr txBox="1"/>
          <p:nvPr/>
        </p:nvSpPr>
        <p:spPr>
          <a:xfrm>
            <a:off x="753903" y="5570521"/>
            <a:ext cx="2580198" cy="245121"/>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pt-PT" sz="1400" dirty="0">
                <a:solidFill>
                  <a:srgbClr val="FFFFFF"/>
                </a:solidFill>
                <a:latin typeface="Aptos Display" panose="020B0004020202020204" pitchFamily="34" charset="0"/>
                <a:ea typeface="Play"/>
                <a:cs typeface="Play"/>
                <a:sym typeface="Play"/>
              </a:rPr>
              <a:t>Questionário online aplicado </a:t>
            </a:r>
            <a:r>
              <a:rPr lang="pt-PT" dirty="0">
                <a:solidFill>
                  <a:srgbClr val="FFFFFF"/>
                </a:solidFill>
                <a:latin typeface="Aptos Display" panose="020B0004020202020204" pitchFamily="34" charset="0"/>
                <a:ea typeface="Play"/>
                <a:cs typeface="Play"/>
                <a:sym typeface="Play"/>
              </a:rPr>
              <a:t>através de e-mail e enviado pelo </a:t>
            </a:r>
            <a:r>
              <a:rPr lang="pt-PT" sz="1400" dirty="0">
                <a:solidFill>
                  <a:srgbClr val="FFFFFF"/>
                </a:solidFill>
                <a:latin typeface="Aptos Display" panose="020B0004020202020204" pitchFamily="34" charset="0"/>
                <a:ea typeface="Play"/>
                <a:cs typeface="Play"/>
                <a:sym typeface="Play"/>
              </a:rPr>
              <a:t>Município de Vila Real. </a:t>
            </a:r>
            <a:endParaRPr sz="1400" dirty="0">
              <a:solidFill>
                <a:schemeClr val="dk1"/>
              </a:solidFill>
              <a:latin typeface="Aptos Display" panose="020B0004020202020204" pitchFamily="34" charset="0"/>
              <a:ea typeface="Play"/>
              <a:cs typeface="Play"/>
              <a:sym typeface="Play"/>
            </a:endParaRPr>
          </a:p>
        </p:txBody>
      </p:sp>
      <p:sp>
        <p:nvSpPr>
          <p:cNvPr id="152" name="Google Shape;152;p2"/>
          <p:cNvSpPr txBox="1"/>
          <p:nvPr/>
        </p:nvSpPr>
        <p:spPr>
          <a:xfrm>
            <a:off x="728755" y="7517877"/>
            <a:ext cx="2377440" cy="20954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pt-PT" sz="1400" dirty="0">
                <a:solidFill>
                  <a:srgbClr val="FFFFFF"/>
                </a:solidFill>
                <a:latin typeface="Aptos Display" panose="020B0004020202020204" pitchFamily="34" charset="0"/>
                <a:ea typeface="Play"/>
                <a:cs typeface="Play"/>
                <a:sym typeface="Play"/>
              </a:rPr>
              <a:t>Versão </a:t>
            </a:r>
            <a:r>
              <a:rPr lang="pt-PT" sz="1400" i="1" dirty="0" err="1">
                <a:solidFill>
                  <a:srgbClr val="FFFFFF"/>
                </a:solidFill>
                <a:latin typeface="Aptos Display" panose="020B0004020202020204" pitchFamily="34" charset="0"/>
                <a:ea typeface="Play"/>
                <a:cs typeface="Play"/>
                <a:sym typeface="Play"/>
              </a:rPr>
              <a:t>fact</a:t>
            </a:r>
            <a:r>
              <a:rPr lang="pt-PT" sz="1400" i="1" dirty="0">
                <a:solidFill>
                  <a:srgbClr val="FFFFFF"/>
                </a:solidFill>
                <a:latin typeface="Aptos Display" panose="020B0004020202020204" pitchFamily="34" charset="0"/>
                <a:ea typeface="Play"/>
                <a:cs typeface="Play"/>
                <a:sym typeface="Play"/>
              </a:rPr>
              <a:t> </a:t>
            </a:r>
            <a:r>
              <a:rPr lang="pt-PT" sz="1400" i="1" dirty="0" err="1">
                <a:solidFill>
                  <a:srgbClr val="FFFFFF"/>
                </a:solidFill>
                <a:latin typeface="Aptos Display" panose="020B0004020202020204" pitchFamily="34" charset="0"/>
                <a:ea typeface="Play"/>
                <a:cs typeface="Play"/>
                <a:sym typeface="Play"/>
              </a:rPr>
              <a:t>sheets</a:t>
            </a:r>
            <a:r>
              <a:rPr lang="pt-PT" sz="1400" dirty="0">
                <a:solidFill>
                  <a:srgbClr val="FFFFFF"/>
                </a:solidFill>
                <a:latin typeface="Aptos Display" panose="020B0004020202020204" pitchFamily="34" charset="0"/>
                <a:ea typeface="Play"/>
                <a:cs typeface="Play"/>
                <a:sym typeface="Play"/>
              </a:rPr>
              <a:t> com análise parcial dos dados, relativos à dimensão da conciliação entre a vida profissional, familiar e pessoal (uma das onze dimensões do questionário completo).</a:t>
            </a:r>
            <a:endParaRPr dirty="0">
              <a:latin typeface="Aptos Display" panose="020B0004020202020204" pitchFamily="34" charset="0"/>
            </a:endParaRPr>
          </a:p>
        </p:txBody>
      </p:sp>
      <p:sp>
        <p:nvSpPr>
          <p:cNvPr id="153" name="Google Shape;153;p2"/>
          <p:cNvSpPr/>
          <p:nvPr/>
        </p:nvSpPr>
        <p:spPr>
          <a:xfrm>
            <a:off x="206456" y="7567067"/>
            <a:ext cx="365760" cy="365759"/>
          </a:xfrm>
          <a:custGeom>
            <a:avLst/>
            <a:gdLst/>
            <a:ahLst/>
            <a:cxnLst/>
            <a:rect l="l" t="t" r="r" b="b"/>
            <a:pathLst>
              <a:path w="365760" h="365765" extrusionOk="0">
                <a:moveTo>
                  <a:pt x="128369" y="38050"/>
                </a:moveTo>
                <a:cubicBezTo>
                  <a:pt x="158632" y="26664"/>
                  <a:pt x="191700" y="25038"/>
                  <a:pt x="222930" y="33408"/>
                </a:cubicBezTo>
                <a:cubicBezTo>
                  <a:pt x="230439" y="35422"/>
                  <a:pt x="238149" y="30964"/>
                  <a:pt x="240163" y="23464"/>
                </a:cubicBezTo>
                <a:cubicBezTo>
                  <a:pt x="242176" y="15955"/>
                  <a:pt x="237719" y="8245"/>
                  <a:pt x="230219" y="6231"/>
                </a:cubicBezTo>
                <a:cubicBezTo>
                  <a:pt x="193309" y="-3660"/>
                  <a:pt x="154227" y="-1735"/>
                  <a:pt x="118469" y="11718"/>
                </a:cubicBezTo>
                <a:cubicBezTo>
                  <a:pt x="82701" y="25179"/>
                  <a:pt x="52051" y="49507"/>
                  <a:pt x="30818" y="81273"/>
                </a:cubicBezTo>
                <a:cubicBezTo>
                  <a:pt x="9593" y="113049"/>
                  <a:pt x="-1151" y="150671"/>
                  <a:pt x="98" y="188865"/>
                </a:cubicBezTo>
                <a:cubicBezTo>
                  <a:pt x="1346" y="227059"/>
                  <a:pt x="14526" y="263899"/>
                  <a:pt x="37790" y="294214"/>
                </a:cubicBezTo>
                <a:cubicBezTo>
                  <a:pt x="61055" y="324530"/>
                  <a:pt x="93226" y="346792"/>
                  <a:pt x="129793" y="357888"/>
                </a:cubicBezTo>
                <a:cubicBezTo>
                  <a:pt x="166360" y="368984"/>
                  <a:pt x="205477" y="368342"/>
                  <a:pt x="241666" y="356059"/>
                </a:cubicBezTo>
                <a:cubicBezTo>
                  <a:pt x="277855" y="343777"/>
                  <a:pt x="309279" y="320468"/>
                  <a:pt x="331533" y="289405"/>
                </a:cubicBezTo>
                <a:cubicBezTo>
                  <a:pt x="353786" y="258342"/>
                  <a:pt x="365761" y="221098"/>
                  <a:pt x="365761" y="182877"/>
                </a:cubicBezTo>
                <a:cubicBezTo>
                  <a:pt x="365761" y="175105"/>
                  <a:pt x="359466" y="168810"/>
                  <a:pt x="351693" y="168810"/>
                </a:cubicBezTo>
                <a:cubicBezTo>
                  <a:pt x="343921" y="168810"/>
                  <a:pt x="337626" y="175105"/>
                  <a:pt x="337626" y="182877"/>
                </a:cubicBezTo>
                <a:cubicBezTo>
                  <a:pt x="337626" y="215207"/>
                  <a:pt x="327497" y="246727"/>
                  <a:pt x="308664" y="273016"/>
                </a:cubicBezTo>
                <a:cubicBezTo>
                  <a:pt x="289831" y="299296"/>
                  <a:pt x="263234" y="319017"/>
                  <a:pt x="232619" y="329410"/>
                </a:cubicBezTo>
                <a:cubicBezTo>
                  <a:pt x="202004" y="339803"/>
                  <a:pt x="168901" y="340348"/>
                  <a:pt x="137961" y="330957"/>
                </a:cubicBezTo>
                <a:cubicBezTo>
                  <a:pt x="107021" y="321576"/>
                  <a:pt x="79800" y="302734"/>
                  <a:pt x="60114" y="277078"/>
                </a:cubicBezTo>
                <a:cubicBezTo>
                  <a:pt x="40428" y="251431"/>
                  <a:pt x="29279" y="220253"/>
                  <a:pt x="28215" y="187942"/>
                </a:cubicBezTo>
                <a:cubicBezTo>
                  <a:pt x="27160" y="155630"/>
                  <a:pt x="36252" y="123793"/>
                  <a:pt x="54214" y="96906"/>
                </a:cubicBezTo>
                <a:cubicBezTo>
                  <a:pt x="72177" y="70019"/>
                  <a:pt x="98114" y="49437"/>
                  <a:pt x="128369" y="38050"/>
                </a:cubicBezTo>
                <a:lnTo>
                  <a:pt x="128369" y="38050"/>
                </a:lnTo>
                <a:close/>
                <a:moveTo>
                  <a:pt x="334619" y="64955"/>
                </a:moveTo>
                <a:cubicBezTo>
                  <a:pt x="339419" y="58844"/>
                  <a:pt x="338355" y="49999"/>
                  <a:pt x="332245" y="45199"/>
                </a:cubicBezTo>
                <a:cubicBezTo>
                  <a:pt x="326134" y="40398"/>
                  <a:pt x="317289" y="41462"/>
                  <a:pt x="312488" y="47573"/>
                </a:cubicBezTo>
                <a:lnTo>
                  <a:pt x="167538" y="232053"/>
                </a:lnTo>
                <a:lnTo>
                  <a:pt x="108410" y="172924"/>
                </a:lnTo>
                <a:cubicBezTo>
                  <a:pt x="102915" y="167429"/>
                  <a:pt x="94008" y="167429"/>
                  <a:pt x="88513" y="172924"/>
                </a:cubicBezTo>
                <a:cubicBezTo>
                  <a:pt x="83018" y="178420"/>
                  <a:pt x="83018" y="187326"/>
                  <a:pt x="88513" y="192821"/>
                </a:cubicBezTo>
                <a:lnTo>
                  <a:pt x="158852" y="263160"/>
                </a:lnTo>
                <a:cubicBezTo>
                  <a:pt x="161700" y="266009"/>
                  <a:pt x="165622" y="267495"/>
                  <a:pt x="169640" y="267257"/>
                </a:cubicBezTo>
                <a:cubicBezTo>
                  <a:pt x="173658" y="267020"/>
                  <a:pt x="177377" y="265068"/>
                  <a:pt x="179865" y="261903"/>
                </a:cubicBezTo>
                <a:lnTo>
                  <a:pt x="334619" y="649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ptos Display" panose="020B0004020202020204"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1516A5EE-D283-A804-AC7E-BDC247863429}"/>
            </a:ext>
          </a:extLst>
        </p:cNvPr>
        <p:cNvGrpSpPr/>
        <p:nvPr/>
      </p:nvGrpSpPr>
      <p:grpSpPr>
        <a:xfrm>
          <a:off x="0" y="0"/>
          <a:ext cx="0" cy="0"/>
          <a:chOff x="0" y="0"/>
          <a:chExt cx="0" cy="0"/>
        </a:xfrm>
      </p:grpSpPr>
      <p:sp>
        <p:nvSpPr>
          <p:cNvPr id="158" name="Google Shape;158;p3">
            <a:extLst>
              <a:ext uri="{FF2B5EF4-FFF2-40B4-BE49-F238E27FC236}">
                <a16:creationId xmlns:a16="http://schemas.microsoft.com/office/drawing/2014/main" id="{C0541E14-2F62-DB68-186C-97C8B0391B2A}"/>
              </a:ext>
            </a:extLst>
          </p:cNvPr>
          <p:cNvSpPr/>
          <p:nvPr/>
        </p:nvSpPr>
        <p:spPr>
          <a:xfrm>
            <a:off x="-57873" y="-14657"/>
            <a:ext cx="6950598" cy="1883371"/>
          </a:xfrm>
          <a:prstGeom prst="rect">
            <a:avLst/>
          </a:prstGeom>
          <a:solidFill>
            <a:srgbClr val="13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nvGrpSpPr>
          <p:cNvPr id="159" name="Google Shape;159;p3">
            <a:extLst>
              <a:ext uri="{FF2B5EF4-FFF2-40B4-BE49-F238E27FC236}">
                <a16:creationId xmlns:a16="http://schemas.microsoft.com/office/drawing/2014/main" id="{31C75420-19DE-AB8D-6D56-1B3ABD24C7E1}"/>
              </a:ext>
            </a:extLst>
          </p:cNvPr>
          <p:cNvGrpSpPr/>
          <p:nvPr/>
        </p:nvGrpSpPr>
        <p:grpSpPr>
          <a:xfrm>
            <a:off x="172987" y="1963995"/>
            <a:ext cx="4462206" cy="526108"/>
            <a:chOff x="0" y="200967"/>
            <a:chExt cx="2941093" cy="526111"/>
          </a:xfrm>
        </p:grpSpPr>
        <p:sp>
          <p:nvSpPr>
            <p:cNvPr id="160" name="Google Shape;160;p3">
              <a:extLst>
                <a:ext uri="{FF2B5EF4-FFF2-40B4-BE49-F238E27FC236}">
                  <a16:creationId xmlns:a16="http://schemas.microsoft.com/office/drawing/2014/main" id="{FF6288DB-825A-9E57-3BC1-695C58DE0890}"/>
                </a:ext>
              </a:extLst>
            </p:cNvPr>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ptos Display" panose="020B0004020202020204" pitchFamily="34" charset="0"/>
                <a:sym typeface="Arial"/>
              </a:endParaRPr>
            </a:p>
          </p:txBody>
        </p:sp>
        <p:sp>
          <p:nvSpPr>
            <p:cNvPr id="161" name="Google Shape;161;p3">
              <a:extLst>
                <a:ext uri="{FF2B5EF4-FFF2-40B4-BE49-F238E27FC236}">
                  <a16:creationId xmlns:a16="http://schemas.microsoft.com/office/drawing/2014/main" id="{758EFB43-1B31-F49D-9E1A-290C511060C9}"/>
                </a:ext>
              </a:extLst>
            </p:cNvPr>
            <p:cNvSpPr/>
            <p:nvPr/>
          </p:nvSpPr>
          <p:spPr>
            <a:xfrm>
              <a:off x="0" y="200967"/>
              <a:ext cx="2941093" cy="348321"/>
            </a:xfrm>
            <a:prstGeom prst="rect">
              <a:avLst/>
            </a:prstGeom>
            <a:solidFill>
              <a:srgbClr val="121C26"/>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ptos Display" panose="020B0004020202020204" pitchFamily="34" charset="0"/>
                <a:sym typeface="Arial"/>
              </a:endParaRPr>
            </a:p>
          </p:txBody>
        </p:sp>
      </p:grpSp>
      <p:pic>
        <p:nvPicPr>
          <p:cNvPr id="162" name="Google Shape;162;p3" descr="Uma imagem com captura de ecrã, Gráficos, design gráfico, Tipo de letra&#10;&#10;Descrição gerada automaticamente">
            <a:extLst>
              <a:ext uri="{FF2B5EF4-FFF2-40B4-BE49-F238E27FC236}">
                <a16:creationId xmlns:a16="http://schemas.microsoft.com/office/drawing/2014/main" id="{081D4D89-96D0-A3D8-8D28-DA07AC3728D0}"/>
              </a:ext>
            </a:extLst>
          </p:cNvPr>
          <p:cNvPicPr preferRelativeResize="0"/>
          <p:nvPr/>
        </p:nvPicPr>
        <p:blipFill rotWithShape="1">
          <a:blip r:embed="rId3">
            <a:alphaModFix/>
          </a:blip>
          <a:srcRect l="29633" t="17718" r="31419" b="35330"/>
          <a:stretch/>
        </p:blipFill>
        <p:spPr>
          <a:xfrm>
            <a:off x="5554500" y="275778"/>
            <a:ext cx="1063332" cy="1025477"/>
          </a:xfrm>
          <a:prstGeom prst="rect">
            <a:avLst/>
          </a:prstGeom>
          <a:noFill/>
          <a:ln>
            <a:noFill/>
          </a:ln>
        </p:spPr>
      </p:pic>
      <p:grpSp>
        <p:nvGrpSpPr>
          <p:cNvPr id="163" name="Google Shape;163;p3">
            <a:extLst>
              <a:ext uri="{FF2B5EF4-FFF2-40B4-BE49-F238E27FC236}">
                <a16:creationId xmlns:a16="http://schemas.microsoft.com/office/drawing/2014/main" id="{BB012594-4F26-8FF0-40BD-01FAAFBD7CDD}"/>
              </a:ext>
            </a:extLst>
          </p:cNvPr>
          <p:cNvGrpSpPr/>
          <p:nvPr/>
        </p:nvGrpSpPr>
        <p:grpSpPr>
          <a:xfrm>
            <a:off x="240168" y="166851"/>
            <a:ext cx="577085" cy="1302326"/>
            <a:chOff x="182144" y="310343"/>
            <a:chExt cx="606030" cy="1363294"/>
          </a:xfrm>
        </p:grpSpPr>
        <p:sp>
          <p:nvSpPr>
            <p:cNvPr id="164" name="Google Shape;164;p3">
              <a:extLst>
                <a:ext uri="{FF2B5EF4-FFF2-40B4-BE49-F238E27FC236}">
                  <a16:creationId xmlns:a16="http://schemas.microsoft.com/office/drawing/2014/main" id="{16282ABB-828B-BE00-2723-F7BA6C4EBCCC}"/>
                </a:ext>
              </a:extLst>
            </p:cNvPr>
            <p:cNvSpPr/>
            <p:nvPr/>
          </p:nvSpPr>
          <p:spPr>
            <a:xfrm>
              <a:off x="182144" y="310343"/>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5" name="Google Shape;165;p3">
              <a:extLst>
                <a:ext uri="{FF2B5EF4-FFF2-40B4-BE49-F238E27FC236}">
                  <a16:creationId xmlns:a16="http://schemas.microsoft.com/office/drawing/2014/main" id="{2D4E0592-0310-CE2C-8C16-85431937CFE1}"/>
                </a:ext>
              </a:extLst>
            </p:cNvPr>
            <p:cNvSpPr/>
            <p:nvPr/>
          </p:nvSpPr>
          <p:spPr>
            <a:xfrm>
              <a:off x="182144" y="559716"/>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 name="Google Shape;166;p3">
              <a:extLst>
                <a:ext uri="{FF2B5EF4-FFF2-40B4-BE49-F238E27FC236}">
                  <a16:creationId xmlns:a16="http://schemas.microsoft.com/office/drawing/2014/main" id="{6B9D81E0-BA74-E135-D068-369E7882755D}"/>
                </a:ext>
              </a:extLst>
            </p:cNvPr>
            <p:cNvSpPr/>
            <p:nvPr/>
          </p:nvSpPr>
          <p:spPr>
            <a:xfrm>
              <a:off x="182144" y="809877"/>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7" name="Google Shape;167;p3">
              <a:extLst>
                <a:ext uri="{FF2B5EF4-FFF2-40B4-BE49-F238E27FC236}">
                  <a16:creationId xmlns:a16="http://schemas.microsoft.com/office/drawing/2014/main" id="{2BD9D6FF-C3A0-9703-B567-668EC5B942DB}"/>
                </a:ext>
              </a:extLst>
            </p:cNvPr>
            <p:cNvSpPr/>
            <p:nvPr/>
          </p:nvSpPr>
          <p:spPr>
            <a:xfrm>
              <a:off x="182144" y="1059251"/>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8" name="Google Shape;168;p3">
              <a:extLst>
                <a:ext uri="{FF2B5EF4-FFF2-40B4-BE49-F238E27FC236}">
                  <a16:creationId xmlns:a16="http://schemas.microsoft.com/office/drawing/2014/main" id="{4CF09D56-F297-DC73-0D64-9A5528F29D95}"/>
                </a:ext>
              </a:extLst>
            </p:cNvPr>
            <p:cNvSpPr/>
            <p:nvPr/>
          </p:nvSpPr>
          <p:spPr>
            <a:xfrm>
              <a:off x="182144" y="1309411"/>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9" name="Google Shape;169;p3">
              <a:extLst>
                <a:ext uri="{FF2B5EF4-FFF2-40B4-BE49-F238E27FC236}">
                  <a16:creationId xmlns:a16="http://schemas.microsoft.com/office/drawing/2014/main" id="{7060472B-3334-9E65-2630-320D8C389D01}"/>
                </a:ext>
              </a:extLst>
            </p:cNvPr>
            <p:cNvSpPr/>
            <p:nvPr/>
          </p:nvSpPr>
          <p:spPr>
            <a:xfrm>
              <a:off x="182144" y="1558784"/>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0" name="Google Shape;170;p3">
              <a:extLst>
                <a:ext uri="{FF2B5EF4-FFF2-40B4-BE49-F238E27FC236}">
                  <a16:creationId xmlns:a16="http://schemas.microsoft.com/office/drawing/2014/main" id="{C4C5C406-E962-AAA8-9D45-81DE2DCB98B3}"/>
                </a:ext>
              </a:extLst>
            </p:cNvPr>
            <p:cNvSpPr/>
            <p:nvPr/>
          </p:nvSpPr>
          <p:spPr>
            <a:xfrm>
              <a:off x="425054" y="310343"/>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1" name="Google Shape;171;p3">
              <a:extLst>
                <a:ext uri="{FF2B5EF4-FFF2-40B4-BE49-F238E27FC236}">
                  <a16:creationId xmlns:a16="http://schemas.microsoft.com/office/drawing/2014/main" id="{0B82A4BC-74F3-7369-9CD6-A430EF5BC952}"/>
                </a:ext>
              </a:extLst>
            </p:cNvPr>
            <p:cNvSpPr/>
            <p:nvPr/>
          </p:nvSpPr>
          <p:spPr>
            <a:xfrm>
              <a:off x="425054" y="559716"/>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 name="Google Shape;172;p3">
              <a:extLst>
                <a:ext uri="{FF2B5EF4-FFF2-40B4-BE49-F238E27FC236}">
                  <a16:creationId xmlns:a16="http://schemas.microsoft.com/office/drawing/2014/main" id="{C3E33B99-E3F9-A7B4-2235-2531192647F6}"/>
                </a:ext>
              </a:extLst>
            </p:cNvPr>
            <p:cNvSpPr/>
            <p:nvPr/>
          </p:nvSpPr>
          <p:spPr>
            <a:xfrm>
              <a:off x="425054" y="809877"/>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 name="Google Shape;173;p3">
              <a:extLst>
                <a:ext uri="{FF2B5EF4-FFF2-40B4-BE49-F238E27FC236}">
                  <a16:creationId xmlns:a16="http://schemas.microsoft.com/office/drawing/2014/main" id="{BA82FA78-AE0B-FE67-230E-34A75F13430A}"/>
                </a:ext>
              </a:extLst>
            </p:cNvPr>
            <p:cNvSpPr/>
            <p:nvPr/>
          </p:nvSpPr>
          <p:spPr>
            <a:xfrm>
              <a:off x="425054" y="1059251"/>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 name="Google Shape;174;p3">
              <a:extLst>
                <a:ext uri="{FF2B5EF4-FFF2-40B4-BE49-F238E27FC236}">
                  <a16:creationId xmlns:a16="http://schemas.microsoft.com/office/drawing/2014/main" id="{C4768A85-C34E-07A1-557C-7970C53254CD}"/>
                </a:ext>
              </a:extLst>
            </p:cNvPr>
            <p:cNvSpPr/>
            <p:nvPr/>
          </p:nvSpPr>
          <p:spPr>
            <a:xfrm>
              <a:off x="425054" y="1309411"/>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 name="Google Shape;175;p3">
              <a:extLst>
                <a:ext uri="{FF2B5EF4-FFF2-40B4-BE49-F238E27FC236}">
                  <a16:creationId xmlns:a16="http://schemas.microsoft.com/office/drawing/2014/main" id="{D1E8F17E-612F-61AD-229E-1B6770B00974}"/>
                </a:ext>
              </a:extLst>
            </p:cNvPr>
            <p:cNvSpPr/>
            <p:nvPr/>
          </p:nvSpPr>
          <p:spPr>
            <a:xfrm>
              <a:off x="425054" y="1558784"/>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 name="Google Shape;176;p3">
              <a:extLst>
                <a:ext uri="{FF2B5EF4-FFF2-40B4-BE49-F238E27FC236}">
                  <a16:creationId xmlns:a16="http://schemas.microsoft.com/office/drawing/2014/main" id="{C399DA16-DDDE-821E-19E1-E944F56C1BD1}"/>
                </a:ext>
              </a:extLst>
            </p:cNvPr>
            <p:cNvSpPr/>
            <p:nvPr/>
          </p:nvSpPr>
          <p:spPr>
            <a:xfrm>
              <a:off x="667134" y="310343"/>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3">
              <a:extLst>
                <a:ext uri="{FF2B5EF4-FFF2-40B4-BE49-F238E27FC236}">
                  <a16:creationId xmlns:a16="http://schemas.microsoft.com/office/drawing/2014/main" id="{3027F15F-F2A4-1905-01B9-6B4A92ADF206}"/>
                </a:ext>
              </a:extLst>
            </p:cNvPr>
            <p:cNvSpPr/>
            <p:nvPr/>
          </p:nvSpPr>
          <p:spPr>
            <a:xfrm>
              <a:off x="667134" y="559716"/>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 name="Google Shape;178;p3">
              <a:extLst>
                <a:ext uri="{FF2B5EF4-FFF2-40B4-BE49-F238E27FC236}">
                  <a16:creationId xmlns:a16="http://schemas.microsoft.com/office/drawing/2014/main" id="{5F1644CE-CC8D-E2A8-F3B8-C5D5FFC0AE2A}"/>
                </a:ext>
              </a:extLst>
            </p:cNvPr>
            <p:cNvSpPr/>
            <p:nvPr/>
          </p:nvSpPr>
          <p:spPr>
            <a:xfrm>
              <a:off x="667134" y="809877"/>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9" name="Google Shape;179;p3">
              <a:extLst>
                <a:ext uri="{FF2B5EF4-FFF2-40B4-BE49-F238E27FC236}">
                  <a16:creationId xmlns:a16="http://schemas.microsoft.com/office/drawing/2014/main" id="{BB2B827D-D02E-6B69-DC31-DDD548ABA05A}"/>
                </a:ext>
              </a:extLst>
            </p:cNvPr>
            <p:cNvSpPr/>
            <p:nvPr/>
          </p:nvSpPr>
          <p:spPr>
            <a:xfrm>
              <a:off x="667134" y="1059251"/>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3">
              <a:extLst>
                <a:ext uri="{FF2B5EF4-FFF2-40B4-BE49-F238E27FC236}">
                  <a16:creationId xmlns:a16="http://schemas.microsoft.com/office/drawing/2014/main" id="{35FA4E58-6A66-B3E9-6E74-BB2D0EF9C4F0}"/>
                </a:ext>
              </a:extLst>
            </p:cNvPr>
            <p:cNvSpPr/>
            <p:nvPr/>
          </p:nvSpPr>
          <p:spPr>
            <a:xfrm>
              <a:off x="667134" y="1309411"/>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3">
              <a:extLst>
                <a:ext uri="{FF2B5EF4-FFF2-40B4-BE49-F238E27FC236}">
                  <a16:creationId xmlns:a16="http://schemas.microsoft.com/office/drawing/2014/main" id="{90369EC0-B15B-286C-9157-F58895B39F44}"/>
                </a:ext>
              </a:extLst>
            </p:cNvPr>
            <p:cNvSpPr/>
            <p:nvPr/>
          </p:nvSpPr>
          <p:spPr>
            <a:xfrm>
              <a:off x="667134" y="1558784"/>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82" name="Google Shape;182;p3">
            <a:extLst>
              <a:ext uri="{FF2B5EF4-FFF2-40B4-BE49-F238E27FC236}">
                <a16:creationId xmlns:a16="http://schemas.microsoft.com/office/drawing/2014/main" id="{B81CAAA3-E7C0-5372-1128-06957220C9C6}"/>
              </a:ext>
            </a:extLst>
          </p:cNvPr>
          <p:cNvGrpSpPr/>
          <p:nvPr/>
        </p:nvGrpSpPr>
        <p:grpSpPr>
          <a:xfrm>
            <a:off x="3840093" y="1963995"/>
            <a:ext cx="2940681" cy="526108"/>
            <a:chOff x="0" y="200967"/>
            <a:chExt cx="2941093" cy="526111"/>
          </a:xfrm>
        </p:grpSpPr>
        <p:sp>
          <p:nvSpPr>
            <p:cNvPr id="183" name="Google Shape;183;p3">
              <a:extLst>
                <a:ext uri="{FF2B5EF4-FFF2-40B4-BE49-F238E27FC236}">
                  <a16:creationId xmlns:a16="http://schemas.microsoft.com/office/drawing/2014/main" id="{419A3104-AE73-69D0-DD8F-64A9F99507D0}"/>
                </a:ext>
              </a:extLst>
            </p:cNvPr>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F087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ptos Display" panose="020B0004020202020204" pitchFamily="34" charset="0"/>
                <a:sym typeface="Arial"/>
              </a:endParaRPr>
            </a:p>
          </p:txBody>
        </p:sp>
        <p:sp>
          <p:nvSpPr>
            <p:cNvPr id="184" name="Google Shape;184;p3">
              <a:extLst>
                <a:ext uri="{FF2B5EF4-FFF2-40B4-BE49-F238E27FC236}">
                  <a16:creationId xmlns:a16="http://schemas.microsoft.com/office/drawing/2014/main" id="{594B50A8-5A84-A121-A4DB-EB9029A1691E}"/>
                </a:ext>
              </a:extLst>
            </p:cNvPr>
            <p:cNvSpPr/>
            <p:nvPr/>
          </p:nvSpPr>
          <p:spPr>
            <a:xfrm>
              <a:off x="0" y="200967"/>
              <a:ext cx="2941093" cy="348321"/>
            </a:xfrm>
            <a:prstGeom prst="rect">
              <a:avLst/>
            </a:prstGeom>
            <a:solidFill>
              <a:srgbClr val="F087B4"/>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ptos Display" panose="020B0004020202020204" pitchFamily="34" charset="0"/>
                <a:sym typeface="Arial"/>
              </a:endParaRPr>
            </a:p>
          </p:txBody>
        </p:sp>
      </p:grpSp>
      <p:pic>
        <p:nvPicPr>
          <p:cNvPr id="185" name="Google Shape;185;p3">
            <a:extLst>
              <a:ext uri="{FF2B5EF4-FFF2-40B4-BE49-F238E27FC236}">
                <a16:creationId xmlns:a16="http://schemas.microsoft.com/office/drawing/2014/main" id="{4C2AFE5D-FAD5-5A56-8568-1655A39BE69C}"/>
              </a:ext>
            </a:extLst>
          </p:cNvPr>
          <p:cNvPicPr preferRelativeResize="0"/>
          <p:nvPr/>
        </p:nvPicPr>
        <p:blipFill rotWithShape="1">
          <a:blip r:embed="rId4">
            <a:alphaModFix/>
          </a:blip>
          <a:srcRect r="39527" b="74251"/>
          <a:stretch/>
        </p:blipFill>
        <p:spPr>
          <a:xfrm>
            <a:off x="5840299" y="1959543"/>
            <a:ext cx="723018" cy="307857"/>
          </a:xfrm>
          <a:prstGeom prst="rect">
            <a:avLst/>
          </a:prstGeom>
          <a:noFill/>
          <a:ln>
            <a:noFill/>
          </a:ln>
        </p:spPr>
      </p:pic>
      <p:sp>
        <p:nvSpPr>
          <p:cNvPr id="189" name="Google Shape;189;p3">
            <a:extLst>
              <a:ext uri="{FF2B5EF4-FFF2-40B4-BE49-F238E27FC236}">
                <a16:creationId xmlns:a16="http://schemas.microsoft.com/office/drawing/2014/main" id="{B86DF2D6-A551-D127-7528-6E26DF92F2B5}"/>
              </a:ext>
            </a:extLst>
          </p:cNvPr>
          <p:cNvSpPr txBox="1"/>
          <p:nvPr/>
        </p:nvSpPr>
        <p:spPr>
          <a:xfrm>
            <a:off x="1389082" y="455772"/>
            <a:ext cx="3013000" cy="452755"/>
          </a:xfrm>
          <a:prstGeom prst="rect">
            <a:avLst/>
          </a:prstGeom>
          <a:noFill/>
          <a:ln>
            <a:noFill/>
          </a:ln>
        </p:spPr>
        <p:txBody>
          <a:bodyPr spcFirstLastPara="1" wrap="square" lIns="0" tIns="0" rIns="0" bIns="0" anchor="t" anchorCtr="0">
            <a:noAutofit/>
          </a:bodyPr>
          <a:lstStyle/>
          <a:p>
            <a:pPr marL="0" marR="0" lvl="0" indent="0" rtl="0">
              <a:lnSpc>
                <a:spcPct val="107000"/>
              </a:lnSpc>
              <a:spcBef>
                <a:spcPts val="0"/>
              </a:spcBef>
              <a:spcAft>
                <a:spcPts val="0"/>
              </a:spcAft>
              <a:buNone/>
            </a:pPr>
            <a:r>
              <a:rPr lang="pt-PT" sz="2400" dirty="0">
                <a:solidFill>
                  <a:srgbClr val="FFFFFF"/>
                </a:solidFill>
                <a:latin typeface="Play"/>
                <a:ea typeface="Play"/>
                <a:cs typeface="Play"/>
                <a:sym typeface="Play"/>
              </a:rPr>
              <a:t>DADOS GERAIS </a:t>
            </a:r>
            <a:r>
              <a:rPr lang="pt-PT" sz="2000" dirty="0">
                <a:solidFill>
                  <a:srgbClr val="FFFFFF"/>
                </a:solidFill>
                <a:latin typeface="Play"/>
                <a:ea typeface="Play"/>
                <a:cs typeface="Play"/>
                <a:sym typeface="Play"/>
              </a:rPr>
              <a:t>DE</a:t>
            </a:r>
            <a:endParaRPr sz="2000" dirty="0">
              <a:solidFill>
                <a:schemeClr val="dk1"/>
              </a:solidFill>
              <a:latin typeface="Arial"/>
              <a:ea typeface="Arial"/>
              <a:cs typeface="Arial"/>
              <a:sym typeface="Arial"/>
            </a:endParaRPr>
          </a:p>
        </p:txBody>
      </p:sp>
      <p:sp>
        <p:nvSpPr>
          <p:cNvPr id="190" name="Google Shape;190;p3">
            <a:extLst>
              <a:ext uri="{FF2B5EF4-FFF2-40B4-BE49-F238E27FC236}">
                <a16:creationId xmlns:a16="http://schemas.microsoft.com/office/drawing/2014/main" id="{B1E60F62-74E8-463C-511C-8B390A2DBA9E}"/>
              </a:ext>
            </a:extLst>
          </p:cNvPr>
          <p:cNvSpPr txBox="1"/>
          <p:nvPr/>
        </p:nvSpPr>
        <p:spPr>
          <a:xfrm>
            <a:off x="1255143" y="788517"/>
            <a:ext cx="3304608" cy="561975"/>
          </a:xfrm>
          <a:prstGeom prst="rect">
            <a:avLst/>
          </a:pr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None/>
            </a:pPr>
            <a:r>
              <a:rPr lang="pt-PT" sz="3200" dirty="0">
                <a:solidFill>
                  <a:srgbClr val="FFFFFF"/>
                </a:solidFill>
                <a:latin typeface="Play"/>
                <a:ea typeface="Play"/>
                <a:cs typeface="Play"/>
                <a:sym typeface="Play"/>
              </a:rPr>
              <a:t>RESPONDENTES</a:t>
            </a:r>
            <a:endParaRPr sz="3200" dirty="0">
              <a:solidFill>
                <a:schemeClr val="dk1"/>
              </a:solidFill>
              <a:latin typeface="Arial"/>
              <a:ea typeface="Arial"/>
              <a:cs typeface="Arial"/>
              <a:sym typeface="Arial"/>
            </a:endParaRPr>
          </a:p>
        </p:txBody>
      </p:sp>
      <p:cxnSp>
        <p:nvCxnSpPr>
          <p:cNvPr id="191" name="Google Shape;191;p3">
            <a:extLst>
              <a:ext uri="{FF2B5EF4-FFF2-40B4-BE49-F238E27FC236}">
                <a16:creationId xmlns:a16="http://schemas.microsoft.com/office/drawing/2014/main" id="{02DD1F5A-8ECC-E305-91CB-B90C01CBAC24}"/>
              </a:ext>
            </a:extLst>
          </p:cNvPr>
          <p:cNvCxnSpPr/>
          <p:nvPr/>
        </p:nvCxnSpPr>
        <p:spPr>
          <a:xfrm>
            <a:off x="1456211" y="1413330"/>
            <a:ext cx="981075" cy="0"/>
          </a:xfrm>
          <a:prstGeom prst="straightConnector1">
            <a:avLst/>
          </a:prstGeom>
          <a:noFill/>
          <a:ln w="76200" cap="sq" cmpd="sng">
            <a:solidFill>
              <a:srgbClr val="E5ECF6"/>
            </a:solidFill>
            <a:prstDash val="solid"/>
            <a:miter lim="800000"/>
            <a:headEnd type="none" w="sm" len="sm"/>
            <a:tailEnd type="none" w="sm" len="sm"/>
          </a:ln>
        </p:spPr>
      </p:cxnSp>
      <p:grpSp>
        <p:nvGrpSpPr>
          <p:cNvPr id="192" name="Google Shape;192;p3">
            <a:extLst>
              <a:ext uri="{FF2B5EF4-FFF2-40B4-BE49-F238E27FC236}">
                <a16:creationId xmlns:a16="http://schemas.microsoft.com/office/drawing/2014/main" id="{7446D8DC-4CFE-178E-BA31-F66CA9EFC019}"/>
              </a:ext>
            </a:extLst>
          </p:cNvPr>
          <p:cNvGrpSpPr/>
          <p:nvPr/>
        </p:nvGrpSpPr>
        <p:grpSpPr>
          <a:xfrm>
            <a:off x="172987" y="5304514"/>
            <a:ext cx="4462206" cy="526108"/>
            <a:chOff x="0" y="200967"/>
            <a:chExt cx="2941093" cy="526111"/>
          </a:xfrm>
        </p:grpSpPr>
        <p:sp>
          <p:nvSpPr>
            <p:cNvPr id="193" name="Google Shape;193;p3">
              <a:extLst>
                <a:ext uri="{FF2B5EF4-FFF2-40B4-BE49-F238E27FC236}">
                  <a16:creationId xmlns:a16="http://schemas.microsoft.com/office/drawing/2014/main" id="{265F9DAA-816F-28E4-B3FF-E27037FA21F9}"/>
                </a:ext>
              </a:extLst>
            </p:cNvPr>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ptos Display" panose="020B0004020202020204" pitchFamily="34" charset="0"/>
                <a:sym typeface="Arial"/>
              </a:endParaRPr>
            </a:p>
          </p:txBody>
        </p:sp>
        <p:sp>
          <p:nvSpPr>
            <p:cNvPr id="194" name="Google Shape;194;p3">
              <a:extLst>
                <a:ext uri="{FF2B5EF4-FFF2-40B4-BE49-F238E27FC236}">
                  <a16:creationId xmlns:a16="http://schemas.microsoft.com/office/drawing/2014/main" id="{515CD35D-F6BE-77AB-EE5A-4A4CE19CA41C}"/>
                </a:ext>
              </a:extLst>
            </p:cNvPr>
            <p:cNvSpPr/>
            <p:nvPr/>
          </p:nvSpPr>
          <p:spPr>
            <a:xfrm>
              <a:off x="0" y="200967"/>
              <a:ext cx="2941093" cy="348321"/>
            </a:xfrm>
            <a:prstGeom prst="rect">
              <a:avLst/>
            </a:prstGeom>
            <a:solidFill>
              <a:srgbClr val="121C26"/>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ptos Display" panose="020B0004020202020204" pitchFamily="34" charset="0"/>
                <a:sym typeface="Arial"/>
              </a:endParaRPr>
            </a:p>
          </p:txBody>
        </p:sp>
      </p:grpSp>
      <p:grpSp>
        <p:nvGrpSpPr>
          <p:cNvPr id="195" name="Google Shape;195;p3">
            <a:extLst>
              <a:ext uri="{FF2B5EF4-FFF2-40B4-BE49-F238E27FC236}">
                <a16:creationId xmlns:a16="http://schemas.microsoft.com/office/drawing/2014/main" id="{FBA073EF-3E86-3F82-FBB9-54FC8893F890}"/>
              </a:ext>
            </a:extLst>
          </p:cNvPr>
          <p:cNvGrpSpPr/>
          <p:nvPr/>
        </p:nvGrpSpPr>
        <p:grpSpPr>
          <a:xfrm>
            <a:off x="3840093" y="5304514"/>
            <a:ext cx="2940681" cy="526108"/>
            <a:chOff x="0" y="200967"/>
            <a:chExt cx="2941093" cy="526111"/>
          </a:xfrm>
        </p:grpSpPr>
        <p:sp>
          <p:nvSpPr>
            <p:cNvPr id="196" name="Google Shape;196;p3">
              <a:extLst>
                <a:ext uri="{FF2B5EF4-FFF2-40B4-BE49-F238E27FC236}">
                  <a16:creationId xmlns:a16="http://schemas.microsoft.com/office/drawing/2014/main" id="{2C0729FA-6910-1B03-3006-94639A76E0A4}"/>
                </a:ext>
              </a:extLst>
            </p:cNvPr>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F087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ptos Display" panose="020B0004020202020204" pitchFamily="34" charset="0"/>
                <a:sym typeface="Arial"/>
              </a:endParaRPr>
            </a:p>
          </p:txBody>
        </p:sp>
        <p:sp>
          <p:nvSpPr>
            <p:cNvPr id="197" name="Google Shape;197;p3">
              <a:extLst>
                <a:ext uri="{FF2B5EF4-FFF2-40B4-BE49-F238E27FC236}">
                  <a16:creationId xmlns:a16="http://schemas.microsoft.com/office/drawing/2014/main" id="{69C089C7-E331-85C1-27EC-81585565EBB0}"/>
                </a:ext>
              </a:extLst>
            </p:cNvPr>
            <p:cNvSpPr/>
            <p:nvPr/>
          </p:nvSpPr>
          <p:spPr>
            <a:xfrm>
              <a:off x="0" y="200967"/>
              <a:ext cx="2941093" cy="348321"/>
            </a:xfrm>
            <a:prstGeom prst="rect">
              <a:avLst/>
            </a:prstGeom>
            <a:solidFill>
              <a:srgbClr val="F087B4"/>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ptos Display" panose="020B0004020202020204" pitchFamily="34" charset="0"/>
                <a:sym typeface="Arial"/>
              </a:endParaRPr>
            </a:p>
          </p:txBody>
        </p:sp>
      </p:grpSp>
      <p:pic>
        <p:nvPicPr>
          <p:cNvPr id="198" name="Google Shape;198;p3">
            <a:extLst>
              <a:ext uri="{FF2B5EF4-FFF2-40B4-BE49-F238E27FC236}">
                <a16:creationId xmlns:a16="http://schemas.microsoft.com/office/drawing/2014/main" id="{C4330378-321C-2B7A-72CE-51657B311E9F}"/>
              </a:ext>
            </a:extLst>
          </p:cNvPr>
          <p:cNvPicPr preferRelativeResize="0"/>
          <p:nvPr/>
        </p:nvPicPr>
        <p:blipFill rotWithShape="1">
          <a:blip r:embed="rId4">
            <a:alphaModFix/>
          </a:blip>
          <a:srcRect r="39527" b="74251"/>
          <a:stretch/>
        </p:blipFill>
        <p:spPr>
          <a:xfrm>
            <a:off x="5840299" y="5300062"/>
            <a:ext cx="723018" cy="307857"/>
          </a:xfrm>
          <a:prstGeom prst="rect">
            <a:avLst/>
          </a:prstGeom>
          <a:noFill/>
          <a:ln>
            <a:noFill/>
          </a:ln>
        </p:spPr>
      </p:pic>
      <p:grpSp>
        <p:nvGrpSpPr>
          <p:cNvPr id="199" name="Google Shape;199;p3">
            <a:extLst>
              <a:ext uri="{FF2B5EF4-FFF2-40B4-BE49-F238E27FC236}">
                <a16:creationId xmlns:a16="http://schemas.microsoft.com/office/drawing/2014/main" id="{BB87BE96-43D3-EE55-A0C3-9A444CD5968D}"/>
              </a:ext>
            </a:extLst>
          </p:cNvPr>
          <p:cNvGrpSpPr/>
          <p:nvPr/>
        </p:nvGrpSpPr>
        <p:grpSpPr>
          <a:xfrm>
            <a:off x="195274" y="7829760"/>
            <a:ext cx="4462206" cy="526108"/>
            <a:chOff x="0" y="200967"/>
            <a:chExt cx="2941093" cy="526111"/>
          </a:xfrm>
        </p:grpSpPr>
        <p:sp>
          <p:nvSpPr>
            <p:cNvPr id="200" name="Google Shape;200;p3">
              <a:extLst>
                <a:ext uri="{FF2B5EF4-FFF2-40B4-BE49-F238E27FC236}">
                  <a16:creationId xmlns:a16="http://schemas.microsoft.com/office/drawing/2014/main" id="{1B5CEE96-28A5-61E2-EFA8-507A0EF18941}"/>
                </a:ext>
              </a:extLst>
            </p:cNvPr>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ptos Display" panose="020B0004020202020204" pitchFamily="34" charset="0"/>
                <a:sym typeface="Arial"/>
              </a:endParaRPr>
            </a:p>
          </p:txBody>
        </p:sp>
        <p:sp>
          <p:nvSpPr>
            <p:cNvPr id="201" name="Google Shape;201;p3">
              <a:extLst>
                <a:ext uri="{FF2B5EF4-FFF2-40B4-BE49-F238E27FC236}">
                  <a16:creationId xmlns:a16="http://schemas.microsoft.com/office/drawing/2014/main" id="{42508E14-359F-173C-DC8D-3045B3835CDF}"/>
                </a:ext>
              </a:extLst>
            </p:cNvPr>
            <p:cNvSpPr/>
            <p:nvPr/>
          </p:nvSpPr>
          <p:spPr>
            <a:xfrm>
              <a:off x="0" y="200967"/>
              <a:ext cx="2941093" cy="348321"/>
            </a:xfrm>
            <a:prstGeom prst="rect">
              <a:avLst/>
            </a:prstGeom>
            <a:solidFill>
              <a:srgbClr val="121C26"/>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ptos Display" panose="020B0004020202020204" pitchFamily="34" charset="0"/>
                <a:sym typeface="Arial"/>
              </a:endParaRPr>
            </a:p>
          </p:txBody>
        </p:sp>
      </p:grpSp>
      <p:grpSp>
        <p:nvGrpSpPr>
          <p:cNvPr id="202" name="Google Shape;202;p3">
            <a:extLst>
              <a:ext uri="{FF2B5EF4-FFF2-40B4-BE49-F238E27FC236}">
                <a16:creationId xmlns:a16="http://schemas.microsoft.com/office/drawing/2014/main" id="{7B64CF70-82BF-E898-6603-B4122F59D1FB}"/>
              </a:ext>
            </a:extLst>
          </p:cNvPr>
          <p:cNvGrpSpPr/>
          <p:nvPr/>
        </p:nvGrpSpPr>
        <p:grpSpPr>
          <a:xfrm>
            <a:off x="3862380" y="7829760"/>
            <a:ext cx="2940681" cy="526108"/>
            <a:chOff x="0" y="200967"/>
            <a:chExt cx="2941093" cy="526111"/>
          </a:xfrm>
        </p:grpSpPr>
        <p:sp>
          <p:nvSpPr>
            <p:cNvPr id="203" name="Google Shape;203;p3">
              <a:extLst>
                <a:ext uri="{FF2B5EF4-FFF2-40B4-BE49-F238E27FC236}">
                  <a16:creationId xmlns:a16="http://schemas.microsoft.com/office/drawing/2014/main" id="{4C7A25D5-91A1-89F2-496B-68F7418193C0}"/>
                </a:ext>
              </a:extLst>
            </p:cNvPr>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F087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ptos Display" panose="020B0004020202020204" pitchFamily="34" charset="0"/>
                <a:sym typeface="Arial"/>
              </a:endParaRPr>
            </a:p>
          </p:txBody>
        </p:sp>
        <p:sp>
          <p:nvSpPr>
            <p:cNvPr id="204" name="Google Shape;204;p3">
              <a:extLst>
                <a:ext uri="{FF2B5EF4-FFF2-40B4-BE49-F238E27FC236}">
                  <a16:creationId xmlns:a16="http://schemas.microsoft.com/office/drawing/2014/main" id="{3EE3BA42-BAD0-6B4B-7205-C5C19CD710DF}"/>
                </a:ext>
              </a:extLst>
            </p:cNvPr>
            <p:cNvSpPr/>
            <p:nvPr/>
          </p:nvSpPr>
          <p:spPr>
            <a:xfrm>
              <a:off x="0" y="200967"/>
              <a:ext cx="2941093" cy="348321"/>
            </a:xfrm>
            <a:prstGeom prst="rect">
              <a:avLst/>
            </a:prstGeom>
            <a:solidFill>
              <a:srgbClr val="F087B4"/>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ptos Display" panose="020B0004020202020204" pitchFamily="34" charset="0"/>
                <a:sym typeface="Arial"/>
              </a:endParaRPr>
            </a:p>
          </p:txBody>
        </p:sp>
      </p:grpSp>
      <p:pic>
        <p:nvPicPr>
          <p:cNvPr id="205" name="Google Shape;205;p3">
            <a:extLst>
              <a:ext uri="{FF2B5EF4-FFF2-40B4-BE49-F238E27FC236}">
                <a16:creationId xmlns:a16="http://schemas.microsoft.com/office/drawing/2014/main" id="{CE873602-F913-E01B-39E9-BFADE2599216}"/>
              </a:ext>
            </a:extLst>
          </p:cNvPr>
          <p:cNvPicPr preferRelativeResize="0"/>
          <p:nvPr/>
        </p:nvPicPr>
        <p:blipFill rotWithShape="1">
          <a:blip r:embed="rId4">
            <a:alphaModFix/>
          </a:blip>
          <a:srcRect r="39527" b="74251"/>
          <a:stretch/>
        </p:blipFill>
        <p:spPr>
          <a:xfrm>
            <a:off x="5862586" y="7825308"/>
            <a:ext cx="723018" cy="307857"/>
          </a:xfrm>
          <a:prstGeom prst="rect">
            <a:avLst/>
          </a:prstGeom>
          <a:noFill/>
          <a:ln>
            <a:noFill/>
          </a:ln>
        </p:spPr>
      </p:pic>
      <p:sp>
        <p:nvSpPr>
          <p:cNvPr id="213" name="Google Shape;213;p3">
            <a:extLst>
              <a:ext uri="{FF2B5EF4-FFF2-40B4-BE49-F238E27FC236}">
                <a16:creationId xmlns:a16="http://schemas.microsoft.com/office/drawing/2014/main" id="{95784A06-5C93-D060-A240-1E9FFE8118AE}"/>
              </a:ext>
            </a:extLst>
          </p:cNvPr>
          <p:cNvSpPr txBox="1"/>
          <p:nvPr/>
        </p:nvSpPr>
        <p:spPr>
          <a:xfrm>
            <a:off x="263430" y="1947166"/>
            <a:ext cx="535941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dirty="0">
                <a:solidFill>
                  <a:schemeClr val="lt1"/>
                </a:solidFill>
                <a:latin typeface="Aptos Display" panose="020B0004020202020204" pitchFamily="34" charset="0"/>
                <a:sym typeface="Arial"/>
              </a:rPr>
              <a:t>Caracterização de respondentes</a:t>
            </a:r>
            <a:endParaRPr dirty="0">
              <a:solidFill>
                <a:srgbClr val="121C26"/>
              </a:solidFill>
              <a:latin typeface="Aptos Display" panose="020B0004020202020204" pitchFamily="34" charset="0"/>
            </a:endParaRPr>
          </a:p>
        </p:txBody>
      </p:sp>
      <p:sp>
        <p:nvSpPr>
          <p:cNvPr id="214" name="Google Shape;214;p3">
            <a:extLst>
              <a:ext uri="{FF2B5EF4-FFF2-40B4-BE49-F238E27FC236}">
                <a16:creationId xmlns:a16="http://schemas.microsoft.com/office/drawing/2014/main" id="{FCBA1566-225C-BE2D-B539-40DD5B035CE8}"/>
              </a:ext>
            </a:extLst>
          </p:cNvPr>
          <p:cNvSpPr txBox="1"/>
          <p:nvPr/>
        </p:nvSpPr>
        <p:spPr>
          <a:xfrm>
            <a:off x="263430" y="5295282"/>
            <a:ext cx="34804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dirty="0">
                <a:solidFill>
                  <a:schemeClr val="lt1"/>
                </a:solidFill>
                <a:latin typeface="Aptos Display" panose="020B0004020202020204" pitchFamily="34" charset="0"/>
                <a:sym typeface="Arial"/>
              </a:rPr>
              <a:t>Estrutura do Agregado Familiar</a:t>
            </a:r>
            <a:endParaRPr dirty="0">
              <a:latin typeface="Aptos Display" panose="020B0004020202020204" pitchFamily="34" charset="0"/>
            </a:endParaRPr>
          </a:p>
        </p:txBody>
      </p:sp>
      <p:sp>
        <p:nvSpPr>
          <p:cNvPr id="215" name="Google Shape;215;p3">
            <a:extLst>
              <a:ext uri="{FF2B5EF4-FFF2-40B4-BE49-F238E27FC236}">
                <a16:creationId xmlns:a16="http://schemas.microsoft.com/office/drawing/2014/main" id="{51A61632-8F20-E40E-39C0-D2E2BAE70AC7}"/>
              </a:ext>
            </a:extLst>
          </p:cNvPr>
          <p:cNvSpPr txBox="1"/>
          <p:nvPr/>
        </p:nvSpPr>
        <p:spPr>
          <a:xfrm>
            <a:off x="195274" y="7818814"/>
            <a:ext cx="46778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dirty="0">
                <a:solidFill>
                  <a:schemeClr val="lt1"/>
                </a:solidFill>
                <a:latin typeface="Aptos Display" panose="020B0004020202020204" pitchFamily="34" charset="0"/>
                <a:sym typeface="Arial"/>
              </a:rPr>
              <a:t>Nº de Pessoas do Agregado Familiar</a:t>
            </a:r>
            <a:endParaRPr dirty="0">
              <a:latin typeface="Aptos Display" panose="020B0004020202020204" pitchFamily="34" charset="0"/>
            </a:endParaRPr>
          </a:p>
        </p:txBody>
      </p:sp>
      <p:sp>
        <p:nvSpPr>
          <p:cNvPr id="218" name="Google Shape;218;p3">
            <a:extLst>
              <a:ext uri="{FF2B5EF4-FFF2-40B4-BE49-F238E27FC236}">
                <a16:creationId xmlns:a16="http://schemas.microsoft.com/office/drawing/2014/main" id="{7CD88715-6F24-6A9F-5AA7-B3109E9F00A9}"/>
              </a:ext>
            </a:extLst>
          </p:cNvPr>
          <p:cNvSpPr/>
          <p:nvPr/>
        </p:nvSpPr>
        <p:spPr>
          <a:xfrm>
            <a:off x="2524964" y="1361017"/>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ptos Display" panose="020B0004020202020204" pitchFamily="34" charset="0"/>
              <a:sym typeface="Arial"/>
            </a:endParaRPr>
          </a:p>
        </p:txBody>
      </p:sp>
      <p:sp>
        <p:nvSpPr>
          <p:cNvPr id="219" name="Google Shape;219;p3">
            <a:extLst>
              <a:ext uri="{FF2B5EF4-FFF2-40B4-BE49-F238E27FC236}">
                <a16:creationId xmlns:a16="http://schemas.microsoft.com/office/drawing/2014/main" id="{692827A5-A577-B346-FC4D-231780352B51}"/>
              </a:ext>
            </a:extLst>
          </p:cNvPr>
          <p:cNvSpPr/>
          <p:nvPr/>
        </p:nvSpPr>
        <p:spPr>
          <a:xfrm>
            <a:off x="2685831" y="1361017"/>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ptos Display" panose="020B0004020202020204" pitchFamily="34" charset="0"/>
              <a:sym typeface="Arial"/>
            </a:endParaRPr>
          </a:p>
        </p:txBody>
      </p:sp>
      <p:sp>
        <p:nvSpPr>
          <p:cNvPr id="220" name="Google Shape;220;p3">
            <a:extLst>
              <a:ext uri="{FF2B5EF4-FFF2-40B4-BE49-F238E27FC236}">
                <a16:creationId xmlns:a16="http://schemas.microsoft.com/office/drawing/2014/main" id="{B0EAA197-C795-3CA6-8707-2566F49E9B03}"/>
              </a:ext>
            </a:extLst>
          </p:cNvPr>
          <p:cNvSpPr/>
          <p:nvPr/>
        </p:nvSpPr>
        <p:spPr>
          <a:xfrm>
            <a:off x="2855165" y="1361017"/>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ptos Display" panose="020B0004020202020204" pitchFamily="34" charset="0"/>
              <a:sym typeface="Arial"/>
            </a:endParaRPr>
          </a:p>
        </p:txBody>
      </p:sp>
      <p:sp>
        <p:nvSpPr>
          <p:cNvPr id="3" name="CaixaDeTexto 2">
            <a:extLst>
              <a:ext uri="{FF2B5EF4-FFF2-40B4-BE49-F238E27FC236}">
                <a16:creationId xmlns:a16="http://schemas.microsoft.com/office/drawing/2014/main" id="{2F3F3268-8BE8-DDF1-5B97-53E78D433E07}"/>
              </a:ext>
            </a:extLst>
          </p:cNvPr>
          <p:cNvSpPr txBox="1"/>
          <p:nvPr/>
        </p:nvSpPr>
        <p:spPr>
          <a:xfrm>
            <a:off x="5065797" y="2019626"/>
            <a:ext cx="958077" cy="307777"/>
          </a:xfrm>
          <a:prstGeom prst="rect">
            <a:avLst/>
          </a:prstGeom>
          <a:noFill/>
        </p:spPr>
        <p:txBody>
          <a:bodyPr wrap="square" rtlCol="0">
            <a:spAutoFit/>
          </a:bodyPr>
          <a:lstStyle/>
          <a:p>
            <a:r>
              <a:rPr lang="pt-PT" b="1" dirty="0">
                <a:solidFill>
                  <a:srgbClr val="121C26"/>
                </a:solidFill>
                <a:latin typeface="Aptos Display" panose="020B0004020202020204" pitchFamily="34" charset="0"/>
              </a:rPr>
              <a:t>P.1 e P.2</a:t>
            </a:r>
          </a:p>
        </p:txBody>
      </p:sp>
      <p:sp>
        <p:nvSpPr>
          <p:cNvPr id="6" name="CaixaDeTexto 5">
            <a:extLst>
              <a:ext uri="{FF2B5EF4-FFF2-40B4-BE49-F238E27FC236}">
                <a16:creationId xmlns:a16="http://schemas.microsoft.com/office/drawing/2014/main" id="{98A0E3EC-1182-A3DA-C43F-7EAB7062526A}"/>
              </a:ext>
            </a:extLst>
          </p:cNvPr>
          <p:cNvSpPr txBox="1"/>
          <p:nvPr/>
        </p:nvSpPr>
        <p:spPr>
          <a:xfrm>
            <a:off x="5416939" y="5356622"/>
            <a:ext cx="532972" cy="307777"/>
          </a:xfrm>
          <a:prstGeom prst="rect">
            <a:avLst/>
          </a:prstGeom>
          <a:noFill/>
        </p:spPr>
        <p:txBody>
          <a:bodyPr wrap="square">
            <a:spAutoFit/>
          </a:bodyPr>
          <a:lstStyle/>
          <a:p>
            <a:pPr algn="r"/>
            <a:r>
              <a:rPr lang="pt-PT" b="1" dirty="0">
                <a:solidFill>
                  <a:srgbClr val="121C26"/>
                </a:solidFill>
                <a:latin typeface="Aptos Display" panose="020B0004020202020204" pitchFamily="34" charset="0"/>
              </a:rPr>
              <a:t>P.5</a:t>
            </a:r>
          </a:p>
        </p:txBody>
      </p:sp>
      <p:sp>
        <p:nvSpPr>
          <p:cNvPr id="7" name="CaixaDeTexto 6">
            <a:extLst>
              <a:ext uri="{FF2B5EF4-FFF2-40B4-BE49-F238E27FC236}">
                <a16:creationId xmlns:a16="http://schemas.microsoft.com/office/drawing/2014/main" id="{A5F3A17A-F309-DCB8-68E3-302B713DD0A0}"/>
              </a:ext>
            </a:extLst>
          </p:cNvPr>
          <p:cNvSpPr txBox="1"/>
          <p:nvPr/>
        </p:nvSpPr>
        <p:spPr>
          <a:xfrm>
            <a:off x="5414486" y="7880398"/>
            <a:ext cx="532972" cy="307777"/>
          </a:xfrm>
          <a:prstGeom prst="rect">
            <a:avLst/>
          </a:prstGeom>
          <a:noFill/>
        </p:spPr>
        <p:txBody>
          <a:bodyPr wrap="square">
            <a:spAutoFit/>
          </a:bodyPr>
          <a:lstStyle/>
          <a:p>
            <a:pPr algn="r"/>
            <a:r>
              <a:rPr lang="pt-PT" b="1" dirty="0">
                <a:solidFill>
                  <a:srgbClr val="121C26"/>
                </a:solidFill>
                <a:latin typeface="Aptos Display" panose="020B0004020202020204" pitchFamily="34" charset="0"/>
              </a:rPr>
              <a:t>P.6</a:t>
            </a:r>
          </a:p>
        </p:txBody>
      </p:sp>
      <p:pic>
        <p:nvPicPr>
          <p:cNvPr id="8" name="Imagem 7">
            <a:extLst>
              <a:ext uri="{FF2B5EF4-FFF2-40B4-BE49-F238E27FC236}">
                <a16:creationId xmlns:a16="http://schemas.microsoft.com/office/drawing/2014/main" id="{54B0F038-B6E3-9112-8357-8EE06FBAFBC2}"/>
              </a:ext>
            </a:extLst>
          </p:cNvPr>
          <p:cNvPicPr>
            <a:picLocks noChangeAspect="1"/>
          </p:cNvPicPr>
          <p:nvPr/>
        </p:nvPicPr>
        <p:blipFill>
          <a:blip r:embed="rId5"/>
          <a:stretch>
            <a:fillRect/>
          </a:stretch>
        </p:blipFill>
        <p:spPr>
          <a:xfrm>
            <a:off x="3617909" y="2497036"/>
            <a:ext cx="2895776" cy="2465836"/>
          </a:xfrm>
          <a:prstGeom prst="rect">
            <a:avLst/>
          </a:prstGeom>
        </p:spPr>
      </p:pic>
      <p:pic>
        <p:nvPicPr>
          <p:cNvPr id="4" name="Imagem 3">
            <a:extLst>
              <a:ext uri="{FF2B5EF4-FFF2-40B4-BE49-F238E27FC236}">
                <a16:creationId xmlns:a16="http://schemas.microsoft.com/office/drawing/2014/main" id="{472040EC-39F6-B984-2C0E-3D227947554D}"/>
              </a:ext>
            </a:extLst>
          </p:cNvPr>
          <p:cNvPicPr>
            <a:picLocks noChangeAspect="1"/>
          </p:cNvPicPr>
          <p:nvPr/>
        </p:nvPicPr>
        <p:blipFill>
          <a:blip r:embed="rId6"/>
          <a:stretch>
            <a:fillRect/>
          </a:stretch>
        </p:blipFill>
        <p:spPr>
          <a:xfrm>
            <a:off x="1389082" y="2517761"/>
            <a:ext cx="1851011" cy="2117682"/>
          </a:xfrm>
          <a:prstGeom prst="rect">
            <a:avLst/>
          </a:prstGeom>
        </p:spPr>
      </p:pic>
      <p:pic>
        <p:nvPicPr>
          <p:cNvPr id="10" name="Imagem 9" descr="Uma imagem com texto, Tipo de letra, captura de ecrã, Gráficos&#10;&#10;Descrição gerada automaticamente">
            <a:extLst>
              <a:ext uri="{FF2B5EF4-FFF2-40B4-BE49-F238E27FC236}">
                <a16:creationId xmlns:a16="http://schemas.microsoft.com/office/drawing/2014/main" id="{DD3AD0AC-074D-1BF9-0270-FAE881CCF063}"/>
              </a:ext>
            </a:extLst>
          </p:cNvPr>
          <p:cNvPicPr>
            <a:picLocks noChangeAspect="1"/>
          </p:cNvPicPr>
          <p:nvPr/>
        </p:nvPicPr>
        <p:blipFill>
          <a:blip r:embed="rId7"/>
          <a:stretch>
            <a:fillRect/>
          </a:stretch>
        </p:blipFill>
        <p:spPr>
          <a:xfrm>
            <a:off x="443078" y="3290303"/>
            <a:ext cx="911796" cy="530114"/>
          </a:xfrm>
          <a:prstGeom prst="rect">
            <a:avLst/>
          </a:prstGeom>
        </p:spPr>
      </p:pic>
      <p:sp>
        <p:nvSpPr>
          <p:cNvPr id="11" name="CaixaDeTexto 10">
            <a:extLst>
              <a:ext uri="{FF2B5EF4-FFF2-40B4-BE49-F238E27FC236}">
                <a16:creationId xmlns:a16="http://schemas.microsoft.com/office/drawing/2014/main" id="{0E204211-D74F-9D3E-7605-29E340308BD9}"/>
              </a:ext>
            </a:extLst>
          </p:cNvPr>
          <p:cNvSpPr txBox="1"/>
          <p:nvPr/>
        </p:nvSpPr>
        <p:spPr>
          <a:xfrm>
            <a:off x="4872942" y="4936534"/>
            <a:ext cx="665279" cy="246221"/>
          </a:xfrm>
          <a:prstGeom prst="rect">
            <a:avLst/>
          </a:prstGeom>
          <a:noFill/>
        </p:spPr>
        <p:txBody>
          <a:bodyPr wrap="square" rtlCol="0">
            <a:spAutoFit/>
          </a:bodyPr>
          <a:lstStyle/>
          <a:p>
            <a:pPr algn="ctr"/>
            <a:r>
              <a:rPr lang="pt-PT" sz="1000" dirty="0">
                <a:solidFill>
                  <a:srgbClr val="605E5C"/>
                </a:solidFill>
                <a:latin typeface="+mn-lt"/>
                <a:cs typeface="Arial Narrow" panose="020B0604020202020204" pitchFamily="34" charset="0"/>
              </a:rPr>
              <a:t>Idades</a:t>
            </a:r>
          </a:p>
        </p:txBody>
      </p:sp>
      <p:cxnSp>
        <p:nvCxnSpPr>
          <p:cNvPr id="14" name="Conexão Reta 13">
            <a:extLst>
              <a:ext uri="{FF2B5EF4-FFF2-40B4-BE49-F238E27FC236}">
                <a16:creationId xmlns:a16="http://schemas.microsoft.com/office/drawing/2014/main" id="{9059B213-A280-E6DE-9DFA-1F61C3FF784F}"/>
              </a:ext>
            </a:extLst>
          </p:cNvPr>
          <p:cNvCxnSpPr>
            <a:cxnSpLocks/>
          </p:cNvCxnSpPr>
          <p:nvPr/>
        </p:nvCxnSpPr>
        <p:spPr>
          <a:xfrm>
            <a:off x="3916420" y="4850934"/>
            <a:ext cx="2473690" cy="0"/>
          </a:xfrm>
          <a:prstGeom prst="line">
            <a:avLst/>
          </a:prstGeom>
          <a:ln>
            <a:solidFill>
              <a:srgbClr val="605E5C"/>
            </a:solidFill>
          </a:ln>
        </p:spPr>
        <p:style>
          <a:lnRef idx="1">
            <a:schemeClr val="accent1"/>
          </a:lnRef>
          <a:fillRef idx="0">
            <a:schemeClr val="accent1"/>
          </a:fillRef>
          <a:effectRef idx="0">
            <a:schemeClr val="accent1"/>
          </a:effectRef>
          <a:fontRef idx="minor">
            <a:schemeClr val="tx1"/>
          </a:fontRef>
        </p:style>
      </p:cxnSp>
      <p:cxnSp>
        <p:nvCxnSpPr>
          <p:cNvPr id="16" name="Conexão Reta 15">
            <a:extLst>
              <a:ext uri="{FF2B5EF4-FFF2-40B4-BE49-F238E27FC236}">
                <a16:creationId xmlns:a16="http://schemas.microsoft.com/office/drawing/2014/main" id="{E982ED6B-AFD7-E54C-B844-78525CCAB92C}"/>
              </a:ext>
            </a:extLst>
          </p:cNvPr>
          <p:cNvCxnSpPr/>
          <p:nvPr/>
        </p:nvCxnSpPr>
        <p:spPr>
          <a:xfrm>
            <a:off x="3896041" y="4969466"/>
            <a:ext cx="2494069" cy="0"/>
          </a:xfrm>
          <a:prstGeom prst="line">
            <a:avLst/>
          </a:prstGeom>
          <a:ln>
            <a:solidFill>
              <a:srgbClr val="605E5C"/>
            </a:solidFill>
          </a:ln>
        </p:spPr>
        <p:style>
          <a:lnRef idx="1">
            <a:schemeClr val="accent1"/>
          </a:lnRef>
          <a:fillRef idx="0">
            <a:schemeClr val="accent1"/>
          </a:fillRef>
          <a:effectRef idx="0">
            <a:schemeClr val="accent1"/>
          </a:effectRef>
          <a:fontRef idx="minor">
            <a:schemeClr val="tx1"/>
          </a:fontRef>
        </p:style>
      </p:cxnSp>
      <p:pic>
        <p:nvPicPr>
          <p:cNvPr id="19" name="Imagem 18" descr="Uma imagem com texto, Tipo de letra, número, captura de ecrã&#10;&#10;Descrição gerada automaticamente">
            <a:extLst>
              <a:ext uri="{FF2B5EF4-FFF2-40B4-BE49-F238E27FC236}">
                <a16:creationId xmlns:a16="http://schemas.microsoft.com/office/drawing/2014/main" id="{710825EC-3F0B-36C1-8CA3-9770A03E79ED}"/>
              </a:ext>
            </a:extLst>
          </p:cNvPr>
          <p:cNvPicPr>
            <a:picLocks noChangeAspect="1"/>
          </p:cNvPicPr>
          <p:nvPr/>
        </p:nvPicPr>
        <p:blipFill>
          <a:blip r:embed="rId8"/>
          <a:stretch>
            <a:fillRect/>
          </a:stretch>
        </p:blipFill>
        <p:spPr>
          <a:xfrm>
            <a:off x="509403" y="5891143"/>
            <a:ext cx="4462206" cy="1779305"/>
          </a:xfrm>
          <a:prstGeom prst="rect">
            <a:avLst/>
          </a:prstGeom>
        </p:spPr>
      </p:pic>
      <p:pic>
        <p:nvPicPr>
          <p:cNvPr id="21" name="Imagem 20" descr="Uma imagem com file, Azul elétrico, Retângulo, número&#10;&#10;Descrição gerada automaticamente">
            <a:extLst>
              <a:ext uri="{FF2B5EF4-FFF2-40B4-BE49-F238E27FC236}">
                <a16:creationId xmlns:a16="http://schemas.microsoft.com/office/drawing/2014/main" id="{6A87C8EE-21F8-B616-16BE-100EB8202100}"/>
              </a:ext>
            </a:extLst>
          </p:cNvPr>
          <p:cNvPicPr>
            <a:picLocks noChangeAspect="1"/>
          </p:cNvPicPr>
          <p:nvPr/>
        </p:nvPicPr>
        <p:blipFill>
          <a:blip r:embed="rId9"/>
          <a:stretch>
            <a:fillRect/>
          </a:stretch>
        </p:blipFill>
        <p:spPr>
          <a:xfrm>
            <a:off x="522737" y="8445811"/>
            <a:ext cx="4805370" cy="1293338"/>
          </a:xfrm>
          <a:prstGeom prst="rect">
            <a:avLst/>
          </a:prstGeom>
        </p:spPr>
      </p:pic>
    </p:spTree>
    <p:extLst>
      <p:ext uri="{BB962C8B-B14F-4D97-AF65-F5344CB8AC3E}">
        <p14:creationId xmlns:p14="http://schemas.microsoft.com/office/powerpoint/2010/main" val="75775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pSp>
        <p:nvGrpSpPr>
          <p:cNvPr id="257" name="Google Shape;257;p4"/>
          <p:cNvGrpSpPr/>
          <p:nvPr/>
        </p:nvGrpSpPr>
        <p:grpSpPr>
          <a:xfrm>
            <a:off x="206183" y="4341223"/>
            <a:ext cx="4462206" cy="526108"/>
            <a:chOff x="0" y="200967"/>
            <a:chExt cx="2941093" cy="526111"/>
          </a:xfrm>
        </p:grpSpPr>
        <p:sp>
          <p:nvSpPr>
            <p:cNvPr id="258" name="Google Shape;258;p4"/>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59" name="Google Shape;259;p4"/>
            <p:cNvSpPr/>
            <p:nvPr/>
          </p:nvSpPr>
          <p:spPr>
            <a:xfrm>
              <a:off x="0" y="200967"/>
              <a:ext cx="2941093" cy="348321"/>
            </a:xfrm>
            <a:prstGeom prst="rect">
              <a:avLst/>
            </a:prstGeom>
            <a:solidFill>
              <a:srgbClr val="121C26"/>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rial"/>
                <a:ea typeface="Arial"/>
                <a:cs typeface="Arial"/>
                <a:sym typeface="Arial"/>
              </a:endParaRPr>
            </a:p>
          </p:txBody>
        </p:sp>
      </p:grpSp>
      <p:grpSp>
        <p:nvGrpSpPr>
          <p:cNvPr id="260" name="Google Shape;260;p4"/>
          <p:cNvGrpSpPr/>
          <p:nvPr/>
        </p:nvGrpSpPr>
        <p:grpSpPr>
          <a:xfrm>
            <a:off x="3873289" y="4341223"/>
            <a:ext cx="2940681" cy="526108"/>
            <a:chOff x="0" y="200967"/>
            <a:chExt cx="2941093" cy="526111"/>
          </a:xfrm>
        </p:grpSpPr>
        <p:sp>
          <p:nvSpPr>
            <p:cNvPr id="261" name="Google Shape;261;p4"/>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62" name="Google Shape;262;p4"/>
            <p:cNvSpPr/>
            <p:nvPr/>
          </p:nvSpPr>
          <p:spPr>
            <a:xfrm>
              <a:off x="0" y="200967"/>
              <a:ext cx="2941093" cy="348321"/>
            </a:xfrm>
            <a:prstGeom prst="rect">
              <a:avLst/>
            </a:prstGeom>
            <a:solidFill>
              <a:srgbClr val="F087B4"/>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rial"/>
                <a:ea typeface="Arial"/>
                <a:cs typeface="Arial"/>
                <a:sym typeface="Arial"/>
              </a:endParaRPr>
            </a:p>
          </p:txBody>
        </p:sp>
      </p:grpSp>
      <p:pic>
        <p:nvPicPr>
          <p:cNvPr id="263" name="Google Shape;263;p4"/>
          <p:cNvPicPr preferRelativeResize="0"/>
          <p:nvPr/>
        </p:nvPicPr>
        <p:blipFill rotWithShape="1">
          <a:blip r:embed="rId3">
            <a:alphaModFix/>
          </a:blip>
          <a:srcRect r="39527" b="74251"/>
          <a:stretch/>
        </p:blipFill>
        <p:spPr>
          <a:xfrm>
            <a:off x="5873495" y="4336771"/>
            <a:ext cx="723018" cy="307857"/>
          </a:xfrm>
          <a:prstGeom prst="rect">
            <a:avLst/>
          </a:prstGeom>
          <a:noFill/>
          <a:ln>
            <a:noFill/>
          </a:ln>
        </p:spPr>
      </p:pic>
      <p:sp>
        <p:nvSpPr>
          <p:cNvPr id="264" name="Google Shape;264;p4"/>
          <p:cNvSpPr txBox="1"/>
          <p:nvPr/>
        </p:nvSpPr>
        <p:spPr>
          <a:xfrm>
            <a:off x="296626" y="4324394"/>
            <a:ext cx="21844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dirty="0">
                <a:solidFill>
                  <a:schemeClr val="lt1"/>
                </a:solidFill>
                <a:latin typeface="Aptos Display" panose="020B0004020202020204" pitchFamily="34" charset="0"/>
                <a:sym typeface="Arial"/>
              </a:rPr>
              <a:t>Anos de Serviço</a:t>
            </a:r>
            <a:endParaRPr dirty="0">
              <a:latin typeface="Aptos Display" panose="020B0004020202020204" pitchFamily="34" charset="0"/>
            </a:endParaRPr>
          </a:p>
        </p:txBody>
      </p:sp>
      <p:grpSp>
        <p:nvGrpSpPr>
          <p:cNvPr id="265" name="Google Shape;265;p4"/>
          <p:cNvGrpSpPr/>
          <p:nvPr/>
        </p:nvGrpSpPr>
        <p:grpSpPr>
          <a:xfrm>
            <a:off x="206183" y="6357055"/>
            <a:ext cx="4462206" cy="526108"/>
            <a:chOff x="0" y="200967"/>
            <a:chExt cx="2941093" cy="526111"/>
          </a:xfrm>
        </p:grpSpPr>
        <p:sp>
          <p:nvSpPr>
            <p:cNvPr id="266" name="Google Shape;266;p4"/>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67" name="Google Shape;267;p4"/>
            <p:cNvSpPr/>
            <p:nvPr/>
          </p:nvSpPr>
          <p:spPr>
            <a:xfrm>
              <a:off x="0" y="200967"/>
              <a:ext cx="2941093" cy="348321"/>
            </a:xfrm>
            <a:prstGeom prst="rect">
              <a:avLst/>
            </a:prstGeom>
            <a:solidFill>
              <a:srgbClr val="121C26"/>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rial"/>
                <a:ea typeface="Arial"/>
                <a:cs typeface="Arial"/>
                <a:sym typeface="Arial"/>
              </a:endParaRPr>
            </a:p>
          </p:txBody>
        </p:sp>
      </p:grpSp>
      <p:grpSp>
        <p:nvGrpSpPr>
          <p:cNvPr id="268" name="Google Shape;268;p4"/>
          <p:cNvGrpSpPr/>
          <p:nvPr/>
        </p:nvGrpSpPr>
        <p:grpSpPr>
          <a:xfrm>
            <a:off x="3873289" y="6357055"/>
            <a:ext cx="2940681" cy="526108"/>
            <a:chOff x="0" y="200967"/>
            <a:chExt cx="2941093" cy="526111"/>
          </a:xfrm>
        </p:grpSpPr>
        <p:sp>
          <p:nvSpPr>
            <p:cNvPr id="269" name="Google Shape;269;p4"/>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70" name="Google Shape;270;p4"/>
            <p:cNvSpPr/>
            <p:nvPr/>
          </p:nvSpPr>
          <p:spPr>
            <a:xfrm>
              <a:off x="0" y="200967"/>
              <a:ext cx="2941093" cy="348321"/>
            </a:xfrm>
            <a:prstGeom prst="rect">
              <a:avLst/>
            </a:prstGeom>
            <a:solidFill>
              <a:srgbClr val="F087B4"/>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rial"/>
                <a:ea typeface="Arial"/>
                <a:cs typeface="Arial"/>
                <a:sym typeface="Arial"/>
              </a:endParaRPr>
            </a:p>
          </p:txBody>
        </p:sp>
      </p:grpSp>
      <p:pic>
        <p:nvPicPr>
          <p:cNvPr id="271" name="Google Shape;271;p4"/>
          <p:cNvPicPr preferRelativeResize="0"/>
          <p:nvPr/>
        </p:nvPicPr>
        <p:blipFill rotWithShape="1">
          <a:blip r:embed="rId3">
            <a:alphaModFix/>
          </a:blip>
          <a:srcRect r="39527" b="74251"/>
          <a:stretch/>
        </p:blipFill>
        <p:spPr>
          <a:xfrm>
            <a:off x="5873495" y="6352603"/>
            <a:ext cx="723018" cy="307857"/>
          </a:xfrm>
          <a:prstGeom prst="rect">
            <a:avLst/>
          </a:prstGeom>
          <a:noFill/>
          <a:ln>
            <a:noFill/>
          </a:ln>
        </p:spPr>
      </p:pic>
      <p:sp>
        <p:nvSpPr>
          <p:cNvPr id="272" name="Google Shape;272;p4"/>
          <p:cNvSpPr txBox="1"/>
          <p:nvPr/>
        </p:nvSpPr>
        <p:spPr>
          <a:xfrm>
            <a:off x="296625" y="6340226"/>
            <a:ext cx="34141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dirty="0">
                <a:solidFill>
                  <a:schemeClr val="lt1"/>
                </a:solidFill>
                <a:latin typeface="Aptos Display" panose="020B0004020202020204" pitchFamily="34" charset="0"/>
                <a:sym typeface="Arial"/>
              </a:rPr>
              <a:t>Modalidade de vínculo laboral</a:t>
            </a:r>
            <a:endParaRPr dirty="0">
              <a:latin typeface="Aptos Display" panose="020B0004020202020204" pitchFamily="34" charset="0"/>
            </a:endParaRPr>
          </a:p>
        </p:txBody>
      </p:sp>
      <p:grpSp>
        <p:nvGrpSpPr>
          <p:cNvPr id="273" name="Google Shape;273;p4"/>
          <p:cNvGrpSpPr/>
          <p:nvPr/>
        </p:nvGrpSpPr>
        <p:grpSpPr>
          <a:xfrm>
            <a:off x="240168" y="8050328"/>
            <a:ext cx="4462206" cy="526108"/>
            <a:chOff x="0" y="200967"/>
            <a:chExt cx="2941093" cy="526111"/>
          </a:xfrm>
        </p:grpSpPr>
        <p:sp>
          <p:nvSpPr>
            <p:cNvPr id="274" name="Google Shape;274;p4"/>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75" name="Google Shape;275;p4"/>
            <p:cNvSpPr/>
            <p:nvPr/>
          </p:nvSpPr>
          <p:spPr>
            <a:xfrm>
              <a:off x="0" y="200967"/>
              <a:ext cx="2941093" cy="348321"/>
            </a:xfrm>
            <a:prstGeom prst="rect">
              <a:avLst/>
            </a:prstGeom>
            <a:solidFill>
              <a:srgbClr val="121C26"/>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rial"/>
                <a:ea typeface="Arial"/>
                <a:cs typeface="Arial"/>
                <a:sym typeface="Arial"/>
              </a:endParaRPr>
            </a:p>
          </p:txBody>
        </p:sp>
      </p:grpSp>
      <p:grpSp>
        <p:nvGrpSpPr>
          <p:cNvPr id="276" name="Google Shape;276;p4"/>
          <p:cNvGrpSpPr/>
          <p:nvPr/>
        </p:nvGrpSpPr>
        <p:grpSpPr>
          <a:xfrm>
            <a:off x="3907274" y="8050328"/>
            <a:ext cx="2940681" cy="526108"/>
            <a:chOff x="0" y="200967"/>
            <a:chExt cx="2941093" cy="526111"/>
          </a:xfrm>
        </p:grpSpPr>
        <p:sp>
          <p:nvSpPr>
            <p:cNvPr id="277" name="Google Shape;277;p4"/>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78" name="Google Shape;278;p4"/>
            <p:cNvSpPr/>
            <p:nvPr/>
          </p:nvSpPr>
          <p:spPr>
            <a:xfrm>
              <a:off x="0" y="200967"/>
              <a:ext cx="2941093" cy="348321"/>
            </a:xfrm>
            <a:prstGeom prst="rect">
              <a:avLst/>
            </a:prstGeom>
            <a:solidFill>
              <a:srgbClr val="F087B4"/>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rial"/>
                <a:ea typeface="Arial"/>
                <a:cs typeface="Arial"/>
                <a:sym typeface="Arial"/>
              </a:endParaRPr>
            </a:p>
          </p:txBody>
        </p:sp>
      </p:grpSp>
      <p:pic>
        <p:nvPicPr>
          <p:cNvPr id="279" name="Google Shape;279;p4"/>
          <p:cNvPicPr preferRelativeResize="0"/>
          <p:nvPr/>
        </p:nvPicPr>
        <p:blipFill rotWithShape="1">
          <a:blip r:embed="rId3">
            <a:alphaModFix/>
          </a:blip>
          <a:srcRect r="39527" b="74251"/>
          <a:stretch/>
        </p:blipFill>
        <p:spPr>
          <a:xfrm>
            <a:off x="5907480" y="8045876"/>
            <a:ext cx="723018" cy="307857"/>
          </a:xfrm>
          <a:prstGeom prst="rect">
            <a:avLst/>
          </a:prstGeom>
          <a:noFill/>
          <a:ln>
            <a:noFill/>
          </a:ln>
        </p:spPr>
      </p:pic>
      <p:sp>
        <p:nvSpPr>
          <p:cNvPr id="280" name="Google Shape;280;p4"/>
          <p:cNvSpPr txBox="1"/>
          <p:nvPr/>
        </p:nvSpPr>
        <p:spPr>
          <a:xfrm>
            <a:off x="330610" y="8033499"/>
            <a:ext cx="34141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dirty="0">
                <a:solidFill>
                  <a:schemeClr val="lt1"/>
                </a:solidFill>
                <a:latin typeface="Aptos Display" panose="020B0004020202020204" pitchFamily="34" charset="0"/>
                <a:sym typeface="Arial"/>
              </a:rPr>
              <a:t>Tipo de vínculo laboral</a:t>
            </a:r>
            <a:endParaRPr dirty="0">
              <a:latin typeface="Aptos Display" panose="020B0004020202020204" pitchFamily="34" charset="0"/>
            </a:endParaRPr>
          </a:p>
        </p:txBody>
      </p:sp>
      <p:sp>
        <p:nvSpPr>
          <p:cNvPr id="2" name="Google Shape;158;p3">
            <a:extLst>
              <a:ext uri="{FF2B5EF4-FFF2-40B4-BE49-F238E27FC236}">
                <a16:creationId xmlns:a16="http://schemas.microsoft.com/office/drawing/2014/main" id="{8D849D8C-50D5-657B-00F1-C4B83FA19546}"/>
              </a:ext>
            </a:extLst>
          </p:cNvPr>
          <p:cNvSpPr/>
          <p:nvPr/>
        </p:nvSpPr>
        <p:spPr>
          <a:xfrm>
            <a:off x="-57873" y="-14657"/>
            <a:ext cx="6950598" cy="1883371"/>
          </a:xfrm>
          <a:prstGeom prst="rect">
            <a:avLst/>
          </a:prstGeom>
          <a:solidFill>
            <a:srgbClr val="13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3" name="Google Shape;162;p3" descr="Uma imagem com captura de ecrã, Gráficos, design gráfico, Tipo de letra&#10;&#10;Descrição gerada automaticamente">
            <a:extLst>
              <a:ext uri="{FF2B5EF4-FFF2-40B4-BE49-F238E27FC236}">
                <a16:creationId xmlns:a16="http://schemas.microsoft.com/office/drawing/2014/main" id="{11257B45-FDFF-0256-6E7A-4FD54C3A2D0A}"/>
              </a:ext>
            </a:extLst>
          </p:cNvPr>
          <p:cNvPicPr preferRelativeResize="0"/>
          <p:nvPr/>
        </p:nvPicPr>
        <p:blipFill rotWithShape="1">
          <a:blip r:embed="rId4">
            <a:alphaModFix/>
          </a:blip>
          <a:srcRect l="29633" t="17718" r="31419" b="35330"/>
          <a:stretch/>
        </p:blipFill>
        <p:spPr>
          <a:xfrm>
            <a:off x="5554500" y="275778"/>
            <a:ext cx="1063332" cy="1025477"/>
          </a:xfrm>
          <a:prstGeom prst="rect">
            <a:avLst/>
          </a:prstGeom>
          <a:noFill/>
          <a:ln>
            <a:noFill/>
          </a:ln>
        </p:spPr>
      </p:pic>
      <p:grpSp>
        <p:nvGrpSpPr>
          <p:cNvPr id="4" name="Google Shape;163;p3">
            <a:extLst>
              <a:ext uri="{FF2B5EF4-FFF2-40B4-BE49-F238E27FC236}">
                <a16:creationId xmlns:a16="http://schemas.microsoft.com/office/drawing/2014/main" id="{B5ACBCAD-C0DF-8B0B-67A5-B0C74F27BEAD}"/>
              </a:ext>
            </a:extLst>
          </p:cNvPr>
          <p:cNvGrpSpPr/>
          <p:nvPr/>
        </p:nvGrpSpPr>
        <p:grpSpPr>
          <a:xfrm>
            <a:off x="240168" y="166851"/>
            <a:ext cx="577085" cy="1302326"/>
            <a:chOff x="182144" y="310343"/>
            <a:chExt cx="606030" cy="1363294"/>
          </a:xfrm>
        </p:grpSpPr>
        <p:sp>
          <p:nvSpPr>
            <p:cNvPr id="5" name="Google Shape;164;p3">
              <a:extLst>
                <a:ext uri="{FF2B5EF4-FFF2-40B4-BE49-F238E27FC236}">
                  <a16:creationId xmlns:a16="http://schemas.microsoft.com/office/drawing/2014/main" id="{7C79BA8D-146C-5D35-FBB5-23F040497DD2}"/>
                </a:ext>
              </a:extLst>
            </p:cNvPr>
            <p:cNvSpPr/>
            <p:nvPr/>
          </p:nvSpPr>
          <p:spPr>
            <a:xfrm>
              <a:off x="182144" y="310343"/>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 name="Google Shape;165;p3">
              <a:extLst>
                <a:ext uri="{FF2B5EF4-FFF2-40B4-BE49-F238E27FC236}">
                  <a16:creationId xmlns:a16="http://schemas.microsoft.com/office/drawing/2014/main" id="{8CD94770-26E4-355E-26D0-0B5C73A4D797}"/>
                </a:ext>
              </a:extLst>
            </p:cNvPr>
            <p:cNvSpPr/>
            <p:nvPr/>
          </p:nvSpPr>
          <p:spPr>
            <a:xfrm>
              <a:off x="182144" y="559716"/>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 name="Google Shape;166;p3">
              <a:extLst>
                <a:ext uri="{FF2B5EF4-FFF2-40B4-BE49-F238E27FC236}">
                  <a16:creationId xmlns:a16="http://schemas.microsoft.com/office/drawing/2014/main" id="{1C249295-5DDA-E3B9-89BA-42A96FC0028C}"/>
                </a:ext>
              </a:extLst>
            </p:cNvPr>
            <p:cNvSpPr/>
            <p:nvPr/>
          </p:nvSpPr>
          <p:spPr>
            <a:xfrm>
              <a:off x="182144" y="809877"/>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 name="Google Shape;167;p3">
              <a:extLst>
                <a:ext uri="{FF2B5EF4-FFF2-40B4-BE49-F238E27FC236}">
                  <a16:creationId xmlns:a16="http://schemas.microsoft.com/office/drawing/2014/main" id="{B1E582BB-46FB-C852-4D55-8B6FA914AB5B}"/>
                </a:ext>
              </a:extLst>
            </p:cNvPr>
            <p:cNvSpPr/>
            <p:nvPr/>
          </p:nvSpPr>
          <p:spPr>
            <a:xfrm>
              <a:off x="182144" y="1059251"/>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168;p3">
              <a:extLst>
                <a:ext uri="{FF2B5EF4-FFF2-40B4-BE49-F238E27FC236}">
                  <a16:creationId xmlns:a16="http://schemas.microsoft.com/office/drawing/2014/main" id="{E0ABBC2A-30B5-BE34-19E0-E1681A30ABE4}"/>
                </a:ext>
              </a:extLst>
            </p:cNvPr>
            <p:cNvSpPr/>
            <p:nvPr/>
          </p:nvSpPr>
          <p:spPr>
            <a:xfrm>
              <a:off x="182144" y="1309411"/>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69;p3">
              <a:extLst>
                <a:ext uri="{FF2B5EF4-FFF2-40B4-BE49-F238E27FC236}">
                  <a16:creationId xmlns:a16="http://schemas.microsoft.com/office/drawing/2014/main" id="{17376CE3-985D-496B-73FA-A15917B8F655}"/>
                </a:ext>
              </a:extLst>
            </p:cNvPr>
            <p:cNvSpPr/>
            <p:nvPr/>
          </p:nvSpPr>
          <p:spPr>
            <a:xfrm>
              <a:off x="182144" y="1558784"/>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170;p3">
              <a:extLst>
                <a:ext uri="{FF2B5EF4-FFF2-40B4-BE49-F238E27FC236}">
                  <a16:creationId xmlns:a16="http://schemas.microsoft.com/office/drawing/2014/main" id="{7A2A17EE-4E0E-0069-DC98-E3B5B53C70A3}"/>
                </a:ext>
              </a:extLst>
            </p:cNvPr>
            <p:cNvSpPr/>
            <p:nvPr/>
          </p:nvSpPr>
          <p:spPr>
            <a:xfrm>
              <a:off x="425054" y="310343"/>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171;p3">
              <a:extLst>
                <a:ext uri="{FF2B5EF4-FFF2-40B4-BE49-F238E27FC236}">
                  <a16:creationId xmlns:a16="http://schemas.microsoft.com/office/drawing/2014/main" id="{71E31430-3C2A-B875-2BD3-A67F58717286}"/>
                </a:ext>
              </a:extLst>
            </p:cNvPr>
            <p:cNvSpPr/>
            <p:nvPr/>
          </p:nvSpPr>
          <p:spPr>
            <a:xfrm>
              <a:off x="425054" y="559716"/>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172;p3">
              <a:extLst>
                <a:ext uri="{FF2B5EF4-FFF2-40B4-BE49-F238E27FC236}">
                  <a16:creationId xmlns:a16="http://schemas.microsoft.com/office/drawing/2014/main" id="{91AAF4C2-BEA8-977F-33E0-1F4412274237}"/>
                </a:ext>
              </a:extLst>
            </p:cNvPr>
            <p:cNvSpPr/>
            <p:nvPr/>
          </p:nvSpPr>
          <p:spPr>
            <a:xfrm>
              <a:off x="425054" y="809877"/>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173;p3">
              <a:extLst>
                <a:ext uri="{FF2B5EF4-FFF2-40B4-BE49-F238E27FC236}">
                  <a16:creationId xmlns:a16="http://schemas.microsoft.com/office/drawing/2014/main" id="{49A687FE-AC6B-4BD5-F229-1A5EC28CF4F1}"/>
                </a:ext>
              </a:extLst>
            </p:cNvPr>
            <p:cNvSpPr/>
            <p:nvPr/>
          </p:nvSpPr>
          <p:spPr>
            <a:xfrm>
              <a:off x="425054" y="1059251"/>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174;p3">
              <a:extLst>
                <a:ext uri="{FF2B5EF4-FFF2-40B4-BE49-F238E27FC236}">
                  <a16:creationId xmlns:a16="http://schemas.microsoft.com/office/drawing/2014/main" id="{0DBC33B4-3FFF-F8B5-9BCC-972C706651A8}"/>
                </a:ext>
              </a:extLst>
            </p:cNvPr>
            <p:cNvSpPr/>
            <p:nvPr/>
          </p:nvSpPr>
          <p:spPr>
            <a:xfrm>
              <a:off x="425054" y="1309411"/>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175;p3">
              <a:extLst>
                <a:ext uri="{FF2B5EF4-FFF2-40B4-BE49-F238E27FC236}">
                  <a16:creationId xmlns:a16="http://schemas.microsoft.com/office/drawing/2014/main" id="{BEE0D0A6-6640-FCE2-25B7-9C097EEC08E7}"/>
                </a:ext>
              </a:extLst>
            </p:cNvPr>
            <p:cNvSpPr/>
            <p:nvPr/>
          </p:nvSpPr>
          <p:spPr>
            <a:xfrm>
              <a:off x="425054" y="1558784"/>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176;p3">
              <a:extLst>
                <a:ext uri="{FF2B5EF4-FFF2-40B4-BE49-F238E27FC236}">
                  <a16:creationId xmlns:a16="http://schemas.microsoft.com/office/drawing/2014/main" id="{733D7220-BB6E-B7C8-6B3B-B63768326299}"/>
                </a:ext>
              </a:extLst>
            </p:cNvPr>
            <p:cNvSpPr/>
            <p:nvPr/>
          </p:nvSpPr>
          <p:spPr>
            <a:xfrm>
              <a:off x="667134" y="310343"/>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177;p3">
              <a:extLst>
                <a:ext uri="{FF2B5EF4-FFF2-40B4-BE49-F238E27FC236}">
                  <a16:creationId xmlns:a16="http://schemas.microsoft.com/office/drawing/2014/main" id="{3EA490AB-0D88-A487-342E-5FED3C8F8310}"/>
                </a:ext>
              </a:extLst>
            </p:cNvPr>
            <p:cNvSpPr/>
            <p:nvPr/>
          </p:nvSpPr>
          <p:spPr>
            <a:xfrm>
              <a:off x="667134" y="559716"/>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178;p3">
              <a:extLst>
                <a:ext uri="{FF2B5EF4-FFF2-40B4-BE49-F238E27FC236}">
                  <a16:creationId xmlns:a16="http://schemas.microsoft.com/office/drawing/2014/main" id="{52CD66B2-61C9-589F-FC7F-EBA3B34768C2}"/>
                </a:ext>
              </a:extLst>
            </p:cNvPr>
            <p:cNvSpPr/>
            <p:nvPr/>
          </p:nvSpPr>
          <p:spPr>
            <a:xfrm>
              <a:off x="667134" y="809877"/>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179;p3">
              <a:extLst>
                <a:ext uri="{FF2B5EF4-FFF2-40B4-BE49-F238E27FC236}">
                  <a16:creationId xmlns:a16="http://schemas.microsoft.com/office/drawing/2014/main" id="{C78F7687-4B11-02E7-D61F-F9AF826F458F}"/>
                </a:ext>
              </a:extLst>
            </p:cNvPr>
            <p:cNvSpPr/>
            <p:nvPr/>
          </p:nvSpPr>
          <p:spPr>
            <a:xfrm>
              <a:off x="667134" y="1059251"/>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 name="Google Shape;180;p3">
              <a:extLst>
                <a:ext uri="{FF2B5EF4-FFF2-40B4-BE49-F238E27FC236}">
                  <a16:creationId xmlns:a16="http://schemas.microsoft.com/office/drawing/2014/main" id="{54664A99-0811-B659-B95D-72CD48D2C0E2}"/>
                </a:ext>
              </a:extLst>
            </p:cNvPr>
            <p:cNvSpPr/>
            <p:nvPr/>
          </p:nvSpPr>
          <p:spPr>
            <a:xfrm>
              <a:off x="667134" y="1309411"/>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 name="Google Shape;181;p3">
              <a:extLst>
                <a:ext uri="{FF2B5EF4-FFF2-40B4-BE49-F238E27FC236}">
                  <a16:creationId xmlns:a16="http://schemas.microsoft.com/office/drawing/2014/main" id="{248AEC06-7F67-0E3D-1112-E4B8FFAB8A71}"/>
                </a:ext>
              </a:extLst>
            </p:cNvPr>
            <p:cNvSpPr/>
            <p:nvPr/>
          </p:nvSpPr>
          <p:spPr>
            <a:xfrm>
              <a:off x="667134" y="1558784"/>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3" name="Google Shape;189;p3">
            <a:extLst>
              <a:ext uri="{FF2B5EF4-FFF2-40B4-BE49-F238E27FC236}">
                <a16:creationId xmlns:a16="http://schemas.microsoft.com/office/drawing/2014/main" id="{586C24F2-CDB1-D5D7-E790-D5FCFAC8E7D1}"/>
              </a:ext>
            </a:extLst>
          </p:cNvPr>
          <p:cNvSpPr txBox="1"/>
          <p:nvPr/>
        </p:nvSpPr>
        <p:spPr>
          <a:xfrm>
            <a:off x="1389082" y="455772"/>
            <a:ext cx="3013000" cy="452755"/>
          </a:xfrm>
          <a:prstGeom prst="rect">
            <a:avLst/>
          </a:prstGeom>
          <a:noFill/>
          <a:ln>
            <a:noFill/>
          </a:ln>
        </p:spPr>
        <p:txBody>
          <a:bodyPr spcFirstLastPara="1" wrap="square" lIns="0" tIns="0" rIns="0" bIns="0" anchor="t" anchorCtr="0">
            <a:noAutofit/>
          </a:bodyPr>
          <a:lstStyle/>
          <a:p>
            <a:pPr marL="0" marR="0" lvl="0" indent="0" rtl="0">
              <a:lnSpc>
                <a:spcPct val="107000"/>
              </a:lnSpc>
              <a:spcBef>
                <a:spcPts val="0"/>
              </a:spcBef>
              <a:spcAft>
                <a:spcPts val="0"/>
              </a:spcAft>
              <a:buNone/>
            </a:pPr>
            <a:r>
              <a:rPr lang="pt-PT" sz="2400" dirty="0">
                <a:solidFill>
                  <a:srgbClr val="FFFFFF"/>
                </a:solidFill>
                <a:latin typeface="Play"/>
                <a:ea typeface="Play"/>
                <a:cs typeface="Play"/>
                <a:sym typeface="Play"/>
              </a:rPr>
              <a:t>DADOS GERAIS </a:t>
            </a:r>
            <a:r>
              <a:rPr lang="pt-PT" sz="2000" dirty="0">
                <a:solidFill>
                  <a:srgbClr val="FFFFFF"/>
                </a:solidFill>
                <a:latin typeface="Play"/>
                <a:ea typeface="Play"/>
                <a:cs typeface="Play"/>
                <a:sym typeface="Play"/>
              </a:rPr>
              <a:t>DE</a:t>
            </a:r>
            <a:endParaRPr sz="2000" dirty="0">
              <a:solidFill>
                <a:schemeClr val="dk1"/>
              </a:solidFill>
              <a:latin typeface="Arial"/>
              <a:ea typeface="Arial"/>
              <a:cs typeface="Arial"/>
              <a:sym typeface="Arial"/>
            </a:endParaRPr>
          </a:p>
        </p:txBody>
      </p:sp>
      <p:sp>
        <p:nvSpPr>
          <p:cNvPr id="24" name="Google Shape;190;p3">
            <a:extLst>
              <a:ext uri="{FF2B5EF4-FFF2-40B4-BE49-F238E27FC236}">
                <a16:creationId xmlns:a16="http://schemas.microsoft.com/office/drawing/2014/main" id="{E9C1D489-5899-B045-D9DF-5F44DE901742}"/>
              </a:ext>
            </a:extLst>
          </p:cNvPr>
          <p:cNvSpPr txBox="1"/>
          <p:nvPr/>
        </p:nvSpPr>
        <p:spPr>
          <a:xfrm>
            <a:off x="1255143" y="788517"/>
            <a:ext cx="3304608" cy="561975"/>
          </a:xfrm>
          <a:prstGeom prst="rect">
            <a:avLst/>
          </a:pr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None/>
            </a:pPr>
            <a:r>
              <a:rPr lang="pt-PT" sz="3200" dirty="0">
                <a:solidFill>
                  <a:srgbClr val="FFFFFF"/>
                </a:solidFill>
                <a:latin typeface="Play"/>
                <a:ea typeface="Play"/>
                <a:cs typeface="Play"/>
                <a:sym typeface="Play"/>
              </a:rPr>
              <a:t>RESPONDENTES</a:t>
            </a:r>
            <a:endParaRPr sz="3200" dirty="0">
              <a:solidFill>
                <a:schemeClr val="dk1"/>
              </a:solidFill>
              <a:latin typeface="Arial"/>
              <a:ea typeface="Arial"/>
              <a:cs typeface="Arial"/>
              <a:sym typeface="Arial"/>
            </a:endParaRPr>
          </a:p>
        </p:txBody>
      </p:sp>
      <p:cxnSp>
        <p:nvCxnSpPr>
          <p:cNvPr id="25" name="Google Shape;191;p3">
            <a:extLst>
              <a:ext uri="{FF2B5EF4-FFF2-40B4-BE49-F238E27FC236}">
                <a16:creationId xmlns:a16="http://schemas.microsoft.com/office/drawing/2014/main" id="{9DB31416-283C-498C-8978-CD0F9D07C1EA}"/>
              </a:ext>
            </a:extLst>
          </p:cNvPr>
          <p:cNvCxnSpPr/>
          <p:nvPr/>
        </p:nvCxnSpPr>
        <p:spPr>
          <a:xfrm>
            <a:off x="1456211" y="1413330"/>
            <a:ext cx="981075" cy="0"/>
          </a:xfrm>
          <a:prstGeom prst="straightConnector1">
            <a:avLst/>
          </a:prstGeom>
          <a:noFill/>
          <a:ln w="76200" cap="sq" cmpd="sng">
            <a:solidFill>
              <a:srgbClr val="E5ECF6"/>
            </a:solidFill>
            <a:prstDash val="solid"/>
            <a:miter lim="800000"/>
            <a:headEnd type="none" w="sm" len="sm"/>
            <a:tailEnd type="none" w="sm" len="sm"/>
          </a:ln>
        </p:spPr>
      </p:cxnSp>
      <p:sp>
        <p:nvSpPr>
          <p:cNvPr id="26" name="Google Shape;218;p3">
            <a:extLst>
              <a:ext uri="{FF2B5EF4-FFF2-40B4-BE49-F238E27FC236}">
                <a16:creationId xmlns:a16="http://schemas.microsoft.com/office/drawing/2014/main" id="{CE4B376B-0C88-F013-DB9F-6831A187D6D1}"/>
              </a:ext>
            </a:extLst>
          </p:cNvPr>
          <p:cNvSpPr/>
          <p:nvPr/>
        </p:nvSpPr>
        <p:spPr>
          <a:xfrm>
            <a:off x="2524964" y="1361017"/>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219;p3">
            <a:extLst>
              <a:ext uri="{FF2B5EF4-FFF2-40B4-BE49-F238E27FC236}">
                <a16:creationId xmlns:a16="http://schemas.microsoft.com/office/drawing/2014/main" id="{659B1C68-C6E5-B604-3C5B-33E1815D24EB}"/>
              </a:ext>
            </a:extLst>
          </p:cNvPr>
          <p:cNvSpPr/>
          <p:nvPr/>
        </p:nvSpPr>
        <p:spPr>
          <a:xfrm>
            <a:off x="2685831" y="1361017"/>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220;p3">
            <a:extLst>
              <a:ext uri="{FF2B5EF4-FFF2-40B4-BE49-F238E27FC236}">
                <a16:creationId xmlns:a16="http://schemas.microsoft.com/office/drawing/2014/main" id="{1DA30CA7-D4E7-F2BD-685A-6BEA7BAB1599}"/>
              </a:ext>
            </a:extLst>
          </p:cNvPr>
          <p:cNvSpPr/>
          <p:nvPr/>
        </p:nvSpPr>
        <p:spPr>
          <a:xfrm>
            <a:off x="2855165" y="1361017"/>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CaixaDeTexto 29">
            <a:extLst>
              <a:ext uri="{FF2B5EF4-FFF2-40B4-BE49-F238E27FC236}">
                <a16:creationId xmlns:a16="http://schemas.microsoft.com/office/drawing/2014/main" id="{B5A0B2CE-AAE1-1CCB-F7C9-E12AAE5ACE28}"/>
              </a:ext>
            </a:extLst>
          </p:cNvPr>
          <p:cNvSpPr txBox="1"/>
          <p:nvPr/>
        </p:nvSpPr>
        <p:spPr>
          <a:xfrm>
            <a:off x="5422308" y="4404222"/>
            <a:ext cx="532972" cy="307777"/>
          </a:xfrm>
          <a:prstGeom prst="rect">
            <a:avLst/>
          </a:prstGeom>
          <a:noFill/>
        </p:spPr>
        <p:txBody>
          <a:bodyPr wrap="square">
            <a:spAutoFit/>
          </a:bodyPr>
          <a:lstStyle/>
          <a:p>
            <a:pPr algn="r"/>
            <a:r>
              <a:rPr lang="pt-PT" b="1" dirty="0">
                <a:solidFill>
                  <a:srgbClr val="121C26"/>
                </a:solidFill>
                <a:latin typeface="Aptos Display" panose="020B0004020202020204" pitchFamily="34" charset="0"/>
              </a:rPr>
              <a:t>P.11</a:t>
            </a:r>
          </a:p>
        </p:txBody>
      </p:sp>
      <p:sp>
        <p:nvSpPr>
          <p:cNvPr id="31" name="CaixaDeTexto 30">
            <a:extLst>
              <a:ext uri="{FF2B5EF4-FFF2-40B4-BE49-F238E27FC236}">
                <a16:creationId xmlns:a16="http://schemas.microsoft.com/office/drawing/2014/main" id="{F5538569-D2D2-80D8-58A8-4DC45B8C0766}"/>
              </a:ext>
            </a:extLst>
          </p:cNvPr>
          <p:cNvSpPr txBox="1"/>
          <p:nvPr/>
        </p:nvSpPr>
        <p:spPr>
          <a:xfrm>
            <a:off x="5420960" y="6406554"/>
            <a:ext cx="532972" cy="307777"/>
          </a:xfrm>
          <a:prstGeom prst="rect">
            <a:avLst/>
          </a:prstGeom>
          <a:noFill/>
        </p:spPr>
        <p:txBody>
          <a:bodyPr wrap="square">
            <a:spAutoFit/>
          </a:bodyPr>
          <a:lstStyle/>
          <a:p>
            <a:pPr algn="r"/>
            <a:r>
              <a:rPr lang="pt-PT" b="1" dirty="0">
                <a:solidFill>
                  <a:srgbClr val="121C26"/>
                </a:solidFill>
                <a:latin typeface="Aptos Display" panose="020B0004020202020204" pitchFamily="34" charset="0"/>
              </a:rPr>
              <a:t>P.12</a:t>
            </a:r>
          </a:p>
        </p:txBody>
      </p:sp>
      <p:sp>
        <p:nvSpPr>
          <p:cNvPr id="32" name="CaixaDeTexto 31">
            <a:extLst>
              <a:ext uri="{FF2B5EF4-FFF2-40B4-BE49-F238E27FC236}">
                <a16:creationId xmlns:a16="http://schemas.microsoft.com/office/drawing/2014/main" id="{E9CDDE1A-D7D1-5615-BACF-B6EDAF023B16}"/>
              </a:ext>
            </a:extLst>
          </p:cNvPr>
          <p:cNvSpPr txBox="1"/>
          <p:nvPr/>
        </p:nvSpPr>
        <p:spPr>
          <a:xfrm>
            <a:off x="5418210" y="8095218"/>
            <a:ext cx="532972" cy="307777"/>
          </a:xfrm>
          <a:prstGeom prst="rect">
            <a:avLst/>
          </a:prstGeom>
          <a:noFill/>
        </p:spPr>
        <p:txBody>
          <a:bodyPr wrap="square">
            <a:spAutoFit/>
          </a:bodyPr>
          <a:lstStyle/>
          <a:p>
            <a:pPr algn="r"/>
            <a:r>
              <a:rPr lang="pt-PT" b="1" dirty="0">
                <a:solidFill>
                  <a:srgbClr val="121C26"/>
                </a:solidFill>
                <a:latin typeface="Aptos Display" panose="020B0004020202020204" pitchFamily="34" charset="0"/>
              </a:rPr>
              <a:t>P.13</a:t>
            </a:r>
          </a:p>
        </p:txBody>
      </p:sp>
      <p:grpSp>
        <p:nvGrpSpPr>
          <p:cNvPr id="33" name="Google Shape;206;p3">
            <a:extLst>
              <a:ext uri="{FF2B5EF4-FFF2-40B4-BE49-F238E27FC236}">
                <a16:creationId xmlns:a16="http://schemas.microsoft.com/office/drawing/2014/main" id="{33175968-CBC4-13D5-28F3-2FC5643514A5}"/>
              </a:ext>
            </a:extLst>
          </p:cNvPr>
          <p:cNvGrpSpPr/>
          <p:nvPr/>
        </p:nvGrpSpPr>
        <p:grpSpPr>
          <a:xfrm>
            <a:off x="196019" y="2145738"/>
            <a:ext cx="4462206" cy="526108"/>
            <a:chOff x="0" y="200967"/>
            <a:chExt cx="2941093" cy="526111"/>
          </a:xfrm>
        </p:grpSpPr>
        <p:sp>
          <p:nvSpPr>
            <p:cNvPr id="34" name="Google Shape;207;p3">
              <a:extLst>
                <a:ext uri="{FF2B5EF4-FFF2-40B4-BE49-F238E27FC236}">
                  <a16:creationId xmlns:a16="http://schemas.microsoft.com/office/drawing/2014/main" id="{3DA523BC-6A99-5576-C469-2AAC50DF853B}"/>
                </a:ext>
              </a:extLst>
            </p:cNvPr>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ptos Display" panose="020B0004020202020204" pitchFamily="34" charset="0"/>
                <a:sym typeface="Arial"/>
              </a:endParaRPr>
            </a:p>
          </p:txBody>
        </p:sp>
        <p:sp>
          <p:nvSpPr>
            <p:cNvPr id="35" name="Google Shape;208;p3">
              <a:extLst>
                <a:ext uri="{FF2B5EF4-FFF2-40B4-BE49-F238E27FC236}">
                  <a16:creationId xmlns:a16="http://schemas.microsoft.com/office/drawing/2014/main" id="{214EF68D-BCCE-952B-49D8-DE62BC572DA7}"/>
                </a:ext>
              </a:extLst>
            </p:cNvPr>
            <p:cNvSpPr/>
            <p:nvPr/>
          </p:nvSpPr>
          <p:spPr>
            <a:xfrm>
              <a:off x="0" y="200967"/>
              <a:ext cx="2941093" cy="348321"/>
            </a:xfrm>
            <a:prstGeom prst="rect">
              <a:avLst/>
            </a:prstGeom>
            <a:solidFill>
              <a:srgbClr val="121C26"/>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ptos Display" panose="020B0004020202020204" pitchFamily="34" charset="0"/>
                <a:sym typeface="Arial"/>
              </a:endParaRPr>
            </a:p>
          </p:txBody>
        </p:sp>
      </p:grpSp>
      <p:grpSp>
        <p:nvGrpSpPr>
          <p:cNvPr id="36" name="Google Shape;209;p3">
            <a:extLst>
              <a:ext uri="{FF2B5EF4-FFF2-40B4-BE49-F238E27FC236}">
                <a16:creationId xmlns:a16="http://schemas.microsoft.com/office/drawing/2014/main" id="{9E9E97E8-9A1B-6DC3-8F57-BA428BA8D2CA}"/>
              </a:ext>
            </a:extLst>
          </p:cNvPr>
          <p:cNvGrpSpPr/>
          <p:nvPr/>
        </p:nvGrpSpPr>
        <p:grpSpPr>
          <a:xfrm>
            <a:off x="3863125" y="2145738"/>
            <a:ext cx="2940681" cy="526108"/>
            <a:chOff x="0" y="200967"/>
            <a:chExt cx="2941093" cy="526111"/>
          </a:xfrm>
        </p:grpSpPr>
        <p:sp>
          <p:nvSpPr>
            <p:cNvPr id="37" name="Google Shape;210;p3">
              <a:extLst>
                <a:ext uri="{FF2B5EF4-FFF2-40B4-BE49-F238E27FC236}">
                  <a16:creationId xmlns:a16="http://schemas.microsoft.com/office/drawing/2014/main" id="{343F4BFC-DA1C-2C9B-28B7-C0FD798CA9DD}"/>
                </a:ext>
              </a:extLst>
            </p:cNvPr>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F087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ptos Display" panose="020B0004020202020204" pitchFamily="34" charset="0"/>
                <a:sym typeface="Arial"/>
              </a:endParaRPr>
            </a:p>
          </p:txBody>
        </p:sp>
        <p:sp>
          <p:nvSpPr>
            <p:cNvPr id="38" name="Google Shape;211;p3">
              <a:extLst>
                <a:ext uri="{FF2B5EF4-FFF2-40B4-BE49-F238E27FC236}">
                  <a16:creationId xmlns:a16="http://schemas.microsoft.com/office/drawing/2014/main" id="{35D7367F-E15E-2294-C5CC-5A2CBD7845A1}"/>
                </a:ext>
              </a:extLst>
            </p:cNvPr>
            <p:cNvSpPr/>
            <p:nvPr/>
          </p:nvSpPr>
          <p:spPr>
            <a:xfrm>
              <a:off x="0" y="200967"/>
              <a:ext cx="2941093" cy="348321"/>
            </a:xfrm>
            <a:prstGeom prst="rect">
              <a:avLst/>
            </a:prstGeom>
            <a:solidFill>
              <a:srgbClr val="F087B4"/>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ptos Display" panose="020B0004020202020204" pitchFamily="34" charset="0"/>
                <a:sym typeface="Arial"/>
              </a:endParaRPr>
            </a:p>
          </p:txBody>
        </p:sp>
      </p:grpSp>
      <p:pic>
        <p:nvPicPr>
          <p:cNvPr id="39" name="Google Shape;212;p3">
            <a:extLst>
              <a:ext uri="{FF2B5EF4-FFF2-40B4-BE49-F238E27FC236}">
                <a16:creationId xmlns:a16="http://schemas.microsoft.com/office/drawing/2014/main" id="{F8542C94-C351-BF2C-7608-12BA59DC4526}"/>
              </a:ext>
            </a:extLst>
          </p:cNvPr>
          <p:cNvPicPr preferRelativeResize="0"/>
          <p:nvPr/>
        </p:nvPicPr>
        <p:blipFill rotWithShape="1">
          <a:blip r:embed="rId3">
            <a:alphaModFix/>
          </a:blip>
          <a:srcRect r="39527" b="74251"/>
          <a:stretch/>
        </p:blipFill>
        <p:spPr>
          <a:xfrm>
            <a:off x="5863331" y="2141286"/>
            <a:ext cx="723018" cy="307857"/>
          </a:xfrm>
          <a:prstGeom prst="rect">
            <a:avLst/>
          </a:prstGeom>
          <a:noFill/>
          <a:ln>
            <a:noFill/>
          </a:ln>
        </p:spPr>
      </p:pic>
      <p:pic>
        <p:nvPicPr>
          <p:cNvPr id="40" name="Google Shape;216;p3" descr="Uma imagem com texto, Tipo de letra, número, file&#10;&#10;Descrição gerada automaticamente">
            <a:extLst>
              <a:ext uri="{FF2B5EF4-FFF2-40B4-BE49-F238E27FC236}">
                <a16:creationId xmlns:a16="http://schemas.microsoft.com/office/drawing/2014/main" id="{DC750F6F-08AD-ABAE-7965-96FE5ADEC25D}"/>
              </a:ext>
            </a:extLst>
          </p:cNvPr>
          <p:cNvPicPr preferRelativeResize="0"/>
          <p:nvPr/>
        </p:nvPicPr>
        <p:blipFill rotWithShape="1">
          <a:blip r:embed="rId5">
            <a:alphaModFix/>
          </a:blip>
          <a:srcRect l="4729" t="18257" r="2362" b="21837"/>
          <a:stretch/>
        </p:blipFill>
        <p:spPr>
          <a:xfrm>
            <a:off x="443863" y="2741140"/>
            <a:ext cx="4074516" cy="1310922"/>
          </a:xfrm>
          <a:prstGeom prst="rect">
            <a:avLst/>
          </a:prstGeom>
          <a:noFill/>
          <a:ln>
            <a:noFill/>
          </a:ln>
        </p:spPr>
      </p:pic>
      <p:sp>
        <p:nvSpPr>
          <p:cNvPr id="41" name="Google Shape;217;p3">
            <a:extLst>
              <a:ext uri="{FF2B5EF4-FFF2-40B4-BE49-F238E27FC236}">
                <a16:creationId xmlns:a16="http://schemas.microsoft.com/office/drawing/2014/main" id="{1A14A91F-51D6-7FD8-C4E2-E94AFF869A67}"/>
              </a:ext>
            </a:extLst>
          </p:cNvPr>
          <p:cNvSpPr txBox="1"/>
          <p:nvPr/>
        </p:nvSpPr>
        <p:spPr>
          <a:xfrm>
            <a:off x="281509" y="2111229"/>
            <a:ext cx="34804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dirty="0">
                <a:solidFill>
                  <a:schemeClr val="lt1"/>
                </a:solidFill>
                <a:latin typeface="Aptos Display" panose="020B0004020202020204" pitchFamily="34" charset="0"/>
                <a:sym typeface="Arial"/>
              </a:rPr>
              <a:t>Habilitações escolares</a:t>
            </a:r>
            <a:endParaRPr dirty="0">
              <a:latin typeface="Aptos Display" panose="020B0004020202020204" pitchFamily="34" charset="0"/>
            </a:endParaRPr>
          </a:p>
        </p:txBody>
      </p:sp>
      <p:sp>
        <p:nvSpPr>
          <p:cNvPr id="42" name="CaixaDeTexto 41">
            <a:extLst>
              <a:ext uri="{FF2B5EF4-FFF2-40B4-BE49-F238E27FC236}">
                <a16:creationId xmlns:a16="http://schemas.microsoft.com/office/drawing/2014/main" id="{FBE5E2B5-78D0-91FC-9C95-5EC53800ADE2}"/>
              </a:ext>
            </a:extLst>
          </p:cNvPr>
          <p:cNvSpPr txBox="1"/>
          <p:nvPr/>
        </p:nvSpPr>
        <p:spPr>
          <a:xfrm>
            <a:off x="5442447" y="2210037"/>
            <a:ext cx="532972" cy="307777"/>
          </a:xfrm>
          <a:prstGeom prst="rect">
            <a:avLst/>
          </a:prstGeom>
          <a:noFill/>
        </p:spPr>
        <p:txBody>
          <a:bodyPr wrap="square">
            <a:spAutoFit/>
          </a:bodyPr>
          <a:lstStyle/>
          <a:p>
            <a:r>
              <a:rPr lang="pt-PT" b="1" dirty="0">
                <a:solidFill>
                  <a:srgbClr val="121C26"/>
                </a:solidFill>
                <a:latin typeface="Aptos Display" panose="020B0004020202020204" pitchFamily="34" charset="0"/>
              </a:rPr>
              <a:t>P.10</a:t>
            </a:r>
          </a:p>
        </p:txBody>
      </p:sp>
      <p:pic>
        <p:nvPicPr>
          <p:cNvPr id="44" name="Imagem 43" descr="Uma imagem com captura de ecrã, círculo, Tipo de letra, texto&#10;&#10;Descrição gerada automaticamente">
            <a:extLst>
              <a:ext uri="{FF2B5EF4-FFF2-40B4-BE49-F238E27FC236}">
                <a16:creationId xmlns:a16="http://schemas.microsoft.com/office/drawing/2014/main" id="{3F303BAE-A35D-4CBC-F398-F5BB76A65E36}"/>
              </a:ext>
            </a:extLst>
          </p:cNvPr>
          <p:cNvPicPr>
            <a:picLocks noChangeAspect="1"/>
          </p:cNvPicPr>
          <p:nvPr/>
        </p:nvPicPr>
        <p:blipFill>
          <a:blip r:embed="rId6"/>
          <a:stretch>
            <a:fillRect/>
          </a:stretch>
        </p:blipFill>
        <p:spPr>
          <a:xfrm>
            <a:off x="662024" y="4802629"/>
            <a:ext cx="2193141" cy="1419091"/>
          </a:xfrm>
          <a:prstGeom prst="rect">
            <a:avLst/>
          </a:prstGeom>
        </p:spPr>
      </p:pic>
      <p:pic>
        <p:nvPicPr>
          <p:cNvPr id="46" name="Imagem 45" descr="Uma imagem com texto, captura de ecrã, file&#10;&#10;Descrição gerada automaticamente">
            <a:extLst>
              <a:ext uri="{FF2B5EF4-FFF2-40B4-BE49-F238E27FC236}">
                <a16:creationId xmlns:a16="http://schemas.microsoft.com/office/drawing/2014/main" id="{FD215F67-3DE9-A098-3355-334F610C1C37}"/>
              </a:ext>
            </a:extLst>
          </p:cNvPr>
          <p:cNvPicPr>
            <a:picLocks noChangeAspect="1"/>
          </p:cNvPicPr>
          <p:nvPr/>
        </p:nvPicPr>
        <p:blipFill>
          <a:blip r:embed="rId7"/>
          <a:stretch>
            <a:fillRect/>
          </a:stretch>
        </p:blipFill>
        <p:spPr>
          <a:xfrm>
            <a:off x="586735" y="8635658"/>
            <a:ext cx="4135149" cy="1238446"/>
          </a:xfrm>
          <a:prstGeom prst="rect">
            <a:avLst/>
          </a:prstGeom>
        </p:spPr>
      </p:pic>
      <p:pic>
        <p:nvPicPr>
          <p:cNvPr id="48" name="Imagem 47" descr="Uma imagem com texto, captura de ecrã, Tipo de letra&#10;&#10;Descrição gerada automaticamente">
            <a:extLst>
              <a:ext uri="{FF2B5EF4-FFF2-40B4-BE49-F238E27FC236}">
                <a16:creationId xmlns:a16="http://schemas.microsoft.com/office/drawing/2014/main" id="{06603289-021D-4104-D6DB-FAC41922F02D}"/>
              </a:ext>
            </a:extLst>
          </p:cNvPr>
          <p:cNvPicPr>
            <a:picLocks noChangeAspect="1"/>
          </p:cNvPicPr>
          <p:nvPr/>
        </p:nvPicPr>
        <p:blipFill>
          <a:blip r:embed="rId8"/>
          <a:stretch>
            <a:fillRect/>
          </a:stretch>
        </p:blipFill>
        <p:spPr>
          <a:xfrm>
            <a:off x="3255001" y="5118085"/>
            <a:ext cx="859541" cy="988215"/>
          </a:xfrm>
          <a:prstGeom prst="rect">
            <a:avLst/>
          </a:prstGeom>
        </p:spPr>
      </p:pic>
      <p:pic>
        <p:nvPicPr>
          <p:cNvPr id="50" name="Imagem 49" descr="Uma imagem com captura de ecrã, texto, file&#10;&#10;Descrição gerada automaticamente">
            <a:extLst>
              <a:ext uri="{FF2B5EF4-FFF2-40B4-BE49-F238E27FC236}">
                <a16:creationId xmlns:a16="http://schemas.microsoft.com/office/drawing/2014/main" id="{373CB6A1-92C3-C596-9056-FB94C0CAFB95}"/>
              </a:ext>
            </a:extLst>
          </p:cNvPr>
          <p:cNvPicPr>
            <a:picLocks noChangeAspect="1"/>
          </p:cNvPicPr>
          <p:nvPr/>
        </p:nvPicPr>
        <p:blipFill>
          <a:blip r:embed="rId9"/>
          <a:stretch>
            <a:fillRect/>
          </a:stretch>
        </p:blipFill>
        <p:spPr>
          <a:xfrm>
            <a:off x="522988" y="6883163"/>
            <a:ext cx="4952028" cy="11545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316" name="Google Shape;316;p5" descr="Uma imagem com texto, captura de ecrã, Tipo de letra&#10;&#10;Descrição gerada automaticamente"/>
          <p:cNvPicPr preferRelativeResize="0"/>
          <p:nvPr/>
        </p:nvPicPr>
        <p:blipFill rotWithShape="1">
          <a:blip r:embed="rId3">
            <a:alphaModFix/>
          </a:blip>
          <a:srcRect/>
          <a:stretch/>
        </p:blipFill>
        <p:spPr>
          <a:xfrm>
            <a:off x="3949655" y="7575999"/>
            <a:ext cx="2331345" cy="1386013"/>
          </a:xfrm>
          <a:prstGeom prst="rect">
            <a:avLst/>
          </a:prstGeom>
          <a:noFill/>
          <a:ln>
            <a:noFill/>
          </a:ln>
        </p:spPr>
      </p:pic>
      <p:grpSp>
        <p:nvGrpSpPr>
          <p:cNvPr id="317" name="Google Shape;317;p5"/>
          <p:cNvGrpSpPr/>
          <p:nvPr/>
        </p:nvGrpSpPr>
        <p:grpSpPr>
          <a:xfrm>
            <a:off x="125698" y="2123577"/>
            <a:ext cx="4462206" cy="526108"/>
            <a:chOff x="0" y="200967"/>
            <a:chExt cx="2941093" cy="526111"/>
          </a:xfrm>
        </p:grpSpPr>
        <p:sp>
          <p:nvSpPr>
            <p:cNvPr id="318" name="Google Shape;318;p5"/>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19" name="Google Shape;319;p5"/>
            <p:cNvSpPr/>
            <p:nvPr/>
          </p:nvSpPr>
          <p:spPr>
            <a:xfrm>
              <a:off x="0" y="200967"/>
              <a:ext cx="2941093" cy="348321"/>
            </a:xfrm>
            <a:prstGeom prst="rect">
              <a:avLst/>
            </a:prstGeom>
            <a:solidFill>
              <a:srgbClr val="121C26"/>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rial"/>
                <a:ea typeface="Arial"/>
                <a:cs typeface="Arial"/>
                <a:sym typeface="Arial"/>
              </a:endParaRPr>
            </a:p>
          </p:txBody>
        </p:sp>
      </p:grpSp>
      <p:grpSp>
        <p:nvGrpSpPr>
          <p:cNvPr id="320" name="Google Shape;320;p5"/>
          <p:cNvGrpSpPr/>
          <p:nvPr/>
        </p:nvGrpSpPr>
        <p:grpSpPr>
          <a:xfrm>
            <a:off x="3792804" y="2123577"/>
            <a:ext cx="2940681" cy="526108"/>
            <a:chOff x="0" y="200967"/>
            <a:chExt cx="2941093" cy="526111"/>
          </a:xfrm>
        </p:grpSpPr>
        <p:sp>
          <p:nvSpPr>
            <p:cNvPr id="321" name="Google Shape;321;p5"/>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C46D96"/>
                </a:solidFill>
                <a:latin typeface="Arial"/>
                <a:ea typeface="Arial"/>
                <a:cs typeface="Arial"/>
                <a:sym typeface="Arial"/>
              </a:endParaRPr>
            </a:p>
          </p:txBody>
        </p:sp>
        <p:sp>
          <p:nvSpPr>
            <p:cNvPr id="322" name="Google Shape;322;p5"/>
            <p:cNvSpPr/>
            <p:nvPr/>
          </p:nvSpPr>
          <p:spPr>
            <a:xfrm>
              <a:off x="0" y="200967"/>
              <a:ext cx="2941093" cy="348321"/>
            </a:xfrm>
            <a:prstGeom prst="rect">
              <a:avLst/>
            </a:prstGeom>
            <a:solidFill>
              <a:srgbClr val="F087B4"/>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rial"/>
                <a:ea typeface="Arial"/>
                <a:cs typeface="Arial"/>
                <a:sym typeface="Arial"/>
              </a:endParaRPr>
            </a:p>
          </p:txBody>
        </p:sp>
      </p:grpSp>
      <p:pic>
        <p:nvPicPr>
          <p:cNvPr id="323" name="Google Shape;323;p5"/>
          <p:cNvPicPr preferRelativeResize="0"/>
          <p:nvPr/>
        </p:nvPicPr>
        <p:blipFill rotWithShape="1">
          <a:blip r:embed="rId4">
            <a:alphaModFix/>
          </a:blip>
          <a:srcRect r="39527" b="74251"/>
          <a:stretch/>
        </p:blipFill>
        <p:spPr>
          <a:xfrm>
            <a:off x="5793010" y="2119125"/>
            <a:ext cx="723018" cy="307857"/>
          </a:xfrm>
          <a:prstGeom prst="rect">
            <a:avLst/>
          </a:prstGeom>
          <a:noFill/>
          <a:ln>
            <a:noFill/>
          </a:ln>
        </p:spPr>
      </p:pic>
      <p:sp>
        <p:nvSpPr>
          <p:cNvPr id="324" name="Google Shape;324;p5"/>
          <p:cNvSpPr txBox="1"/>
          <p:nvPr/>
        </p:nvSpPr>
        <p:spPr>
          <a:xfrm>
            <a:off x="211188" y="2089068"/>
            <a:ext cx="34804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dirty="0">
                <a:solidFill>
                  <a:schemeClr val="lt1"/>
                </a:solidFill>
                <a:latin typeface="Aptos Display" panose="020B0004020202020204" pitchFamily="34" charset="0"/>
              </a:rPr>
              <a:t>Valores Médios</a:t>
            </a:r>
            <a:endParaRPr dirty="0">
              <a:latin typeface="Aptos Display" panose="020B0004020202020204" pitchFamily="34" charset="0"/>
            </a:endParaRPr>
          </a:p>
        </p:txBody>
      </p:sp>
      <p:pic>
        <p:nvPicPr>
          <p:cNvPr id="325" name="Google Shape;325;p5" descr="Círculo com seta para a esquerda com preenchimento sólido"/>
          <p:cNvPicPr preferRelativeResize="0"/>
          <p:nvPr/>
        </p:nvPicPr>
        <p:blipFill rotWithShape="1">
          <a:blip r:embed="rId5">
            <a:alphaModFix/>
          </a:blip>
          <a:srcRect/>
          <a:stretch/>
        </p:blipFill>
        <p:spPr>
          <a:xfrm>
            <a:off x="3933985" y="2156222"/>
            <a:ext cx="308501" cy="308501"/>
          </a:xfrm>
          <a:prstGeom prst="rect">
            <a:avLst/>
          </a:prstGeom>
          <a:noFill/>
          <a:ln>
            <a:noFill/>
          </a:ln>
        </p:spPr>
      </p:pic>
      <p:sp>
        <p:nvSpPr>
          <p:cNvPr id="326" name="Google Shape;326;p5"/>
          <p:cNvSpPr txBox="1"/>
          <p:nvPr/>
        </p:nvSpPr>
        <p:spPr>
          <a:xfrm>
            <a:off x="379375" y="2504541"/>
            <a:ext cx="318660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000" dirty="0">
                <a:solidFill>
                  <a:srgbClr val="121C26"/>
                </a:solidFill>
                <a:latin typeface="Aptos Display" panose="020B0004020202020204" pitchFamily="34" charset="0"/>
                <a:ea typeface="Play"/>
                <a:cs typeface="Play"/>
                <a:sym typeface="Play"/>
              </a:rPr>
              <a:t>Escala de 0 a 10 em que 0 corresponde a total insatisfação e 10 a total satisfação. </a:t>
            </a:r>
            <a:endParaRPr dirty="0">
              <a:latin typeface="Aptos Display" panose="020B0004020202020204" pitchFamily="34" charset="0"/>
            </a:endParaRPr>
          </a:p>
        </p:txBody>
      </p:sp>
      <p:sp>
        <p:nvSpPr>
          <p:cNvPr id="327" name="Google Shape;327;p5"/>
          <p:cNvSpPr/>
          <p:nvPr/>
        </p:nvSpPr>
        <p:spPr>
          <a:xfrm>
            <a:off x="3949655" y="2426981"/>
            <a:ext cx="2782648" cy="5102547"/>
          </a:xfrm>
          <a:prstGeom prst="rect">
            <a:avLst/>
          </a:prstGeom>
          <a:noFill/>
          <a:ln w="19050" cap="flat" cmpd="sng">
            <a:solidFill>
              <a:srgbClr val="F087B4"/>
            </a:solidFill>
            <a:prstDash val="solid"/>
            <a:miter lim="800000"/>
            <a:headEnd type="none" w="sm" len="sm"/>
            <a:tailEnd type="none" w="sm" len="sm"/>
          </a:ln>
        </p:spPr>
        <p:txBody>
          <a:bodyPr spcFirstLastPara="1" wrap="square" lIns="91425" tIns="365750" rIns="91425" bIns="45700" anchor="t" anchorCtr="0">
            <a:noAutofit/>
          </a:bodyPr>
          <a:lstStyle/>
          <a:p>
            <a:pPr marL="0" marR="0" lvl="0" indent="0" algn="l" rtl="0">
              <a:lnSpc>
                <a:spcPct val="107000"/>
              </a:lnSpc>
              <a:spcBef>
                <a:spcPts val="0"/>
              </a:spcBef>
              <a:spcAft>
                <a:spcPts val="0"/>
              </a:spcAft>
              <a:buNone/>
            </a:pPr>
            <a:endParaRPr sz="1100">
              <a:solidFill>
                <a:srgbClr val="FF0000"/>
              </a:solidFill>
              <a:latin typeface="Arial"/>
              <a:ea typeface="Arial"/>
              <a:cs typeface="Arial"/>
              <a:sym typeface="Arial"/>
            </a:endParaRPr>
          </a:p>
        </p:txBody>
      </p:sp>
      <p:sp>
        <p:nvSpPr>
          <p:cNvPr id="328" name="Google Shape;328;p5"/>
          <p:cNvSpPr txBox="1"/>
          <p:nvPr/>
        </p:nvSpPr>
        <p:spPr>
          <a:xfrm>
            <a:off x="4176480" y="2234956"/>
            <a:ext cx="2463730" cy="5922671"/>
          </a:xfrm>
          <a:prstGeom prst="rect">
            <a:avLst/>
          </a:prstGeom>
          <a:noFill/>
          <a:ln>
            <a:noFill/>
          </a:ln>
        </p:spPr>
        <p:txBody>
          <a:bodyPr spcFirstLastPara="1" wrap="square" lIns="91425" tIns="45700" rIns="91425" bIns="45700" anchor="ctr" anchorCtr="0">
            <a:spAutoFit/>
          </a:bodyPr>
          <a:lstStyle/>
          <a:p>
            <a:pPr marR="0" lvl="0" algn="l" rtl="0">
              <a:lnSpc>
                <a:spcPct val="107000"/>
              </a:lnSpc>
              <a:spcBef>
                <a:spcPts val="800"/>
              </a:spcBef>
              <a:spcAft>
                <a:spcPts val="0"/>
              </a:spcAft>
              <a:buClr>
                <a:schemeClr val="dk1"/>
              </a:buClr>
              <a:buSzPts val="1000"/>
            </a:pPr>
            <a:endParaRPr lang="pt-PT" dirty="0">
              <a:solidFill>
                <a:schemeClr val="dk1"/>
              </a:solidFill>
              <a:latin typeface="Aptos Display" panose="020B0004020202020204" pitchFamily="34" charset="0"/>
              <a:ea typeface="Calibri"/>
              <a:cs typeface="Calibri"/>
              <a:sym typeface="Calibri"/>
            </a:endParaRPr>
          </a:p>
          <a:p>
            <a:pPr marR="0" lvl="0" algn="l" rtl="0">
              <a:lnSpc>
                <a:spcPct val="107000"/>
              </a:lnSpc>
              <a:spcBef>
                <a:spcPts val="800"/>
              </a:spcBef>
              <a:spcAft>
                <a:spcPts val="0"/>
              </a:spcAft>
              <a:buClr>
                <a:schemeClr val="dk1"/>
              </a:buClr>
              <a:buSzPts val="1000"/>
            </a:pPr>
            <a:endParaRPr lang="pt-PT" dirty="0">
              <a:solidFill>
                <a:schemeClr val="dk1"/>
              </a:solidFill>
              <a:latin typeface="Aptos Display" panose="020B0004020202020204" pitchFamily="34" charset="0"/>
              <a:ea typeface="Calibri"/>
              <a:cs typeface="Calibri"/>
              <a:sym typeface="Calibri"/>
            </a:endParaRPr>
          </a:p>
          <a:p>
            <a:pPr marR="0" lvl="0" algn="l" rtl="0">
              <a:lnSpc>
                <a:spcPct val="107000"/>
              </a:lnSpc>
              <a:spcBef>
                <a:spcPts val="800"/>
              </a:spcBef>
              <a:spcAft>
                <a:spcPts val="0"/>
              </a:spcAft>
              <a:buClr>
                <a:schemeClr val="dk1"/>
              </a:buClr>
              <a:buSzPts val="1000"/>
            </a:pPr>
            <a:endParaRPr lang="pt-PT" dirty="0">
              <a:solidFill>
                <a:schemeClr val="dk1"/>
              </a:solidFill>
              <a:latin typeface="Aptos Display" panose="020B0004020202020204" pitchFamily="34" charset="0"/>
              <a:ea typeface="Calibri"/>
              <a:cs typeface="Calibri"/>
              <a:sym typeface="Calibri"/>
            </a:endParaRPr>
          </a:p>
          <a:p>
            <a:pPr marR="0" lvl="0" algn="l" rtl="0">
              <a:lnSpc>
                <a:spcPct val="107000"/>
              </a:lnSpc>
              <a:spcBef>
                <a:spcPts val="800"/>
              </a:spcBef>
              <a:spcAft>
                <a:spcPts val="0"/>
              </a:spcAft>
              <a:buClr>
                <a:schemeClr val="dk1"/>
              </a:buClr>
              <a:buSzPts val="1000"/>
            </a:pPr>
            <a:endParaRPr lang="pt-PT" dirty="0">
              <a:solidFill>
                <a:schemeClr val="dk1"/>
              </a:solidFill>
              <a:latin typeface="Aptos Display" panose="020B0004020202020204" pitchFamily="34" charset="0"/>
              <a:ea typeface="Calibri"/>
              <a:cs typeface="Calibri"/>
              <a:sym typeface="Calibri"/>
            </a:endParaRPr>
          </a:p>
          <a:p>
            <a:pPr marR="0" lvl="0" algn="l" rtl="0">
              <a:lnSpc>
                <a:spcPct val="107000"/>
              </a:lnSpc>
              <a:spcBef>
                <a:spcPts val="800"/>
              </a:spcBef>
              <a:spcAft>
                <a:spcPts val="0"/>
              </a:spcAft>
              <a:buClr>
                <a:schemeClr val="dk1"/>
              </a:buClr>
              <a:buSzPts val="1000"/>
            </a:pPr>
            <a:r>
              <a:rPr lang="pt-PT" dirty="0">
                <a:solidFill>
                  <a:schemeClr val="dk1"/>
                </a:solidFill>
                <a:latin typeface="Aptos Display" panose="020B0004020202020204" pitchFamily="34" charset="0"/>
                <a:ea typeface="Calibri"/>
                <a:cs typeface="Calibri"/>
                <a:sym typeface="Calibri"/>
              </a:rPr>
              <a:t>Os </a:t>
            </a:r>
            <a:r>
              <a:rPr lang="pt-PT" b="1" dirty="0">
                <a:solidFill>
                  <a:schemeClr val="dk1"/>
                </a:solidFill>
                <a:latin typeface="Aptos Display" panose="020B0004020202020204" pitchFamily="34" charset="0"/>
                <a:ea typeface="Calibri"/>
                <a:cs typeface="Calibri"/>
                <a:sym typeface="Calibri"/>
              </a:rPr>
              <a:t>valores médios são mais elevadas nas respostas dos respondentes homens </a:t>
            </a:r>
            <a:r>
              <a:rPr lang="pt-PT" dirty="0">
                <a:solidFill>
                  <a:schemeClr val="dk1"/>
                </a:solidFill>
                <a:latin typeface="Aptos Display" panose="020B0004020202020204" pitchFamily="34" charset="0"/>
                <a:ea typeface="Calibri"/>
                <a:cs typeface="Calibri"/>
                <a:sym typeface="Calibri"/>
              </a:rPr>
              <a:t>em todas as dimensões desde a satisfação com a flexibilidade de horários ao tempo de descanso, férias e remuneração salarial, incluindo a possibilidade de promoção e estabilidade. </a:t>
            </a:r>
            <a:endParaRPr dirty="0">
              <a:solidFill>
                <a:schemeClr val="dk1"/>
              </a:solidFill>
              <a:latin typeface="Aptos Display" panose="020B0004020202020204" pitchFamily="34" charset="0"/>
              <a:ea typeface="Calibri"/>
              <a:cs typeface="Calibri"/>
              <a:sym typeface="Calibri"/>
            </a:endParaRPr>
          </a:p>
          <a:p>
            <a:pPr marL="342900" marR="0" lvl="0" indent="-342900" algn="l" rtl="0">
              <a:lnSpc>
                <a:spcPct val="107000"/>
              </a:lnSpc>
              <a:spcBef>
                <a:spcPts val="800"/>
              </a:spcBef>
              <a:spcAft>
                <a:spcPts val="0"/>
              </a:spcAft>
              <a:buClr>
                <a:schemeClr val="dk1"/>
              </a:buClr>
              <a:buSzPts val="1000"/>
              <a:buFont typeface="Noto Sans Symbols"/>
              <a:buChar char="∙"/>
            </a:pPr>
            <a:endParaRPr sz="1100" dirty="0">
              <a:solidFill>
                <a:schemeClr val="dk1"/>
              </a:solidFill>
              <a:latin typeface="Calibri"/>
              <a:ea typeface="Calibri"/>
              <a:cs typeface="Calibri"/>
              <a:sym typeface="Calibri"/>
            </a:endParaRPr>
          </a:p>
          <a:p>
            <a:pPr marL="457200" lvl="0" indent="0" algn="l" rtl="0">
              <a:lnSpc>
                <a:spcPct val="107000"/>
              </a:lnSpc>
              <a:spcBef>
                <a:spcPts val="800"/>
              </a:spcBef>
              <a:spcAft>
                <a:spcPts val="0"/>
              </a:spcAft>
              <a:buNone/>
            </a:pPr>
            <a:endParaRPr sz="1100" dirty="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endParaRPr sz="1800" b="1" dirty="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endParaRPr sz="1800" b="1" dirty="0">
              <a:solidFill>
                <a:schemeClr val="dk1"/>
              </a:solidFill>
              <a:latin typeface="Calibri"/>
              <a:ea typeface="Calibri"/>
              <a:cs typeface="Calibri"/>
              <a:sym typeface="Calibri"/>
            </a:endParaRPr>
          </a:p>
          <a:p>
            <a:pPr marL="342900" marR="0" lvl="0" indent="-279400" algn="l" rtl="0">
              <a:lnSpc>
                <a:spcPct val="107000"/>
              </a:lnSpc>
              <a:spcBef>
                <a:spcPts val="800"/>
              </a:spcBef>
              <a:spcAft>
                <a:spcPts val="0"/>
              </a:spcAft>
              <a:buClr>
                <a:schemeClr val="dk1"/>
              </a:buClr>
              <a:buSzPts val="1000"/>
              <a:buFont typeface="Noto Sans Symbols"/>
              <a:buNone/>
            </a:pPr>
            <a:endParaRPr sz="1100" dirty="0">
              <a:solidFill>
                <a:schemeClr val="dk1"/>
              </a:solidFill>
              <a:latin typeface="Calibri"/>
              <a:ea typeface="Calibri"/>
              <a:cs typeface="Calibri"/>
              <a:sym typeface="Calibri"/>
            </a:endParaRPr>
          </a:p>
          <a:p>
            <a:pPr marL="0" marR="0" lvl="0" indent="0" algn="l" rtl="0">
              <a:spcBef>
                <a:spcPts val="800"/>
              </a:spcBef>
              <a:spcAft>
                <a:spcPts val="0"/>
              </a:spcAft>
              <a:buNone/>
            </a:pPr>
            <a:br>
              <a:rPr lang="pt-PT" sz="1100" dirty="0">
                <a:solidFill>
                  <a:schemeClr val="dk1"/>
                </a:solidFill>
                <a:latin typeface="Calibri"/>
                <a:ea typeface="Calibri"/>
                <a:cs typeface="Calibri"/>
                <a:sym typeface="Calibri"/>
              </a:rPr>
            </a:br>
            <a:endParaRPr sz="1100" dirty="0">
              <a:solidFill>
                <a:schemeClr val="dk1"/>
              </a:solidFill>
              <a:latin typeface="Arial"/>
              <a:ea typeface="Arial"/>
              <a:cs typeface="Arial"/>
              <a:sym typeface="Arial"/>
            </a:endParaRPr>
          </a:p>
        </p:txBody>
      </p:sp>
      <p:sp>
        <p:nvSpPr>
          <p:cNvPr id="2" name="Google Shape;158;p3">
            <a:extLst>
              <a:ext uri="{FF2B5EF4-FFF2-40B4-BE49-F238E27FC236}">
                <a16:creationId xmlns:a16="http://schemas.microsoft.com/office/drawing/2014/main" id="{D7ACDEC5-C38C-DF90-ED78-62434FB10820}"/>
              </a:ext>
            </a:extLst>
          </p:cNvPr>
          <p:cNvSpPr/>
          <p:nvPr/>
        </p:nvSpPr>
        <p:spPr>
          <a:xfrm>
            <a:off x="-57873" y="-14657"/>
            <a:ext cx="6950598" cy="1883371"/>
          </a:xfrm>
          <a:prstGeom prst="rect">
            <a:avLst/>
          </a:prstGeom>
          <a:solidFill>
            <a:srgbClr val="13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3" name="Google Shape;162;p3" descr="Uma imagem com captura de ecrã, Gráficos, design gráfico, Tipo de letra&#10;&#10;Descrição gerada automaticamente">
            <a:extLst>
              <a:ext uri="{FF2B5EF4-FFF2-40B4-BE49-F238E27FC236}">
                <a16:creationId xmlns:a16="http://schemas.microsoft.com/office/drawing/2014/main" id="{9DA86F57-5BED-E0C3-61A7-30D79A241182}"/>
              </a:ext>
            </a:extLst>
          </p:cNvPr>
          <p:cNvPicPr preferRelativeResize="0"/>
          <p:nvPr/>
        </p:nvPicPr>
        <p:blipFill rotWithShape="1">
          <a:blip r:embed="rId6">
            <a:alphaModFix/>
          </a:blip>
          <a:srcRect l="29633" t="17718" r="31419" b="35330"/>
          <a:stretch/>
        </p:blipFill>
        <p:spPr>
          <a:xfrm>
            <a:off x="5554500" y="275778"/>
            <a:ext cx="1063332" cy="1025477"/>
          </a:xfrm>
          <a:prstGeom prst="rect">
            <a:avLst/>
          </a:prstGeom>
          <a:noFill/>
          <a:ln>
            <a:noFill/>
          </a:ln>
        </p:spPr>
      </p:pic>
      <p:grpSp>
        <p:nvGrpSpPr>
          <p:cNvPr id="4" name="Google Shape;163;p3">
            <a:extLst>
              <a:ext uri="{FF2B5EF4-FFF2-40B4-BE49-F238E27FC236}">
                <a16:creationId xmlns:a16="http://schemas.microsoft.com/office/drawing/2014/main" id="{C5983BDF-3A1C-038E-E2C2-F625D0690143}"/>
              </a:ext>
            </a:extLst>
          </p:cNvPr>
          <p:cNvGrpSpPr/>
          <p:nvPr/>
        </p:nvGrpSpPr>
        <p:grpSpPr>
          <a:xfrm>
            <a:off x="240168" y="166851"/>
            <a:ext cx="577085" cy="1302326"/>
            <a:chOff x="182144" y="310343"/>
            <a:chExt cx="606030" cy="1363294"/>
          </a:xfrm>
        </p:grpSpPr>
        <p:sp>
          <p:nvSpPr>
            <p:cNvPr id="5" name="Google Shape;164;p3">
              <a:extLst>
                <a:ext uri="{FF2B5EF4-FFF2-40B4-BE49-F238E27FC236}">
                  <a16:creationId xmlns:a16="http://schemas.microsoft.com/office/drawing/2014/main" id="{1BDD572D-6882-C907-B557-98E9712A6E6E}"/>
                </a:ext>
              </a:extLst>
            </p:cNvPr>
            <p:cNvSpPr/>
            <p:nvPr/>
          </p:nvSpPr>
          <p:spPr>
            <a:xfrm>
              <a:off x="182144" y="310343"/>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 name="Google Shape;165;p3">
              <a:extLst>
                <a:ext uri="{FF2B5EF4-FFF2-40B4-BE49-F238E27FC236}">
                  <a16:creationId xmlns:a16="http://schemas.microsoft.com/office/drawing/2014/main" id="{C7F42DDB-D63A-C4D1-D72D-209453C690F7}"/>
                </a:ext>
              </a:extLst>
            </p:cNvPr>
            <p:cNvSpPr/>
            <p:nvPr/>
          </p:nvSpPr>
          <p:spPr>
            <a:xfrm>
              <a:off x="182144" y="559716"/>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 name="Google Shape;166;p3">
              <a:extLst>
                <a:ext uri="{FF2B5EF4-FFF2-40B4-BE49-F238E27FC236}">
                  <a16:creationId xmlns:a16="http://schemas.microsoft.com/office/drawing/2014/main" id="{1F159365-1245-7501-3AE1-F34923C49FC5}"/>
                </a:ext>
              </a:extLst>
            </p:cNvPr>
            <p:cNvSpPr/>
            <p:nvPr/>
          </p:nvSpPr>
          <p:spPr>
            <a:xfrm>
              <a:off x="182144" y="809877"/>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 name="Google Shape;167;p3">
              <a:extLst>
                <a:ext uri="{FF2B5EF4-FFF2-40B4-BE49-F238E27FC236}">
                  <a16:creationId xmlns:a16="http://schemas.microsoft.com/office/drawing/2014/main" id="{12C4E11B-2B34-5841-4349-9775FDB1789D}"/>
                </a:ext>
              </a:extLst>
            </p:cNvPr>
            <p:cNvSpPr/>
            <p:nvPr/>
          </p:nvSpPr>
          <p:spPr>
            <a:xfrm>
              <a:off x="182144" y="1059251"/>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168;p3">
              <a:extLst>
                <a:ext uri="{FF2B5EF4-FFF2-40B4-BE49-F238E27FC236}">
                  <a16:creationId xmlns:a16="http://schemas.microsoft.com/office/drawing/2014/main" id="{DEAA8CE8-3362-5930-57D4-046D5CB7E1FE}"/>
                </a:ext>
              </a:extLst>
            </p:cNvPr>
            <p:cNvSpPr/>
            <p:nvPr/>
          </p:nvSpPr>
          <p:spPr>
            <a:xfrm>
              <a:off x="182144" y="1309411"/>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69;p3">
              <a:extLst>
                <a:ext uri="{FF2B5EF4-FFF2-40B4-BE49-F238E27FC236}">
                  <a16:creationId xmlns:a16="http://schemas.microsoft.com/office/drawing/2014/main" id="{19230738-92FF-02AD-62DA-098A6BB4398B}"/>
                </a:ext>
              </a:extLst>
            </p:cNvPr>
            <p:cNvSpPr/>
            <p:nvPr/>
          </p:nvSpPr>
          <p:spPr>
            <a:xfrm>
              <a:off x="182144" y="1558784"/>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170;p3">
              <a:extLst>
                <a:ext uri="{FF2B5EF4-FFF2-40B4-BE49-F238E27FC236}">
                  <a16:creationId xmlns:a16="http://schemas.microsoft.com/office/drawing/2014/main" id="{1585ADB3-1C86-77C3-9076-CB0732A334CE}"/>
                </a:ext>
              </a:extLst>
            </p:cNvPr>
            <p:cNvSpPr/>
            <p:nvPr/>
          </p:nvSpPr>
          <p:spPr>
            <a:xfrm>
              <a:off x="425054" y="310343"/>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171;p3">
              <a:extLst>
                <a:ext uri="{FF2B5EF4-FFF2-40B4-BE49-F238E27FC236}">
                  <a16:creationId xmlns:a16="http://schemas.microsoft.com/office/drawing/2014/main" id="{3301C8F3-E8B2-A548-68B7-F38D9898223B}"/>
                </a:ext>
              </a:extLst>
            </p:cNvPr>
            <p:cNvSpPr/>
            <p:nvPr/>
          </p:nvSpPr>
          <p:spPr>
            <a:xfrm>
              <a:off x="425054" y="559716"/>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172;p3">
              <a:extLst>
                <a:ext uri="{FF2B5EF4-FFF2-40B4-BE49-F238E27FC236}">
                  <a16:creationId xmlns:a16="http://schemas.microsoft.com/office/drawing/2014/main" id="{4530C1DE-A440-FE01-C1C6-7809DC1BE8B3}"/>
                </a:ext>
              </a:extLst>
            </p:cNvPr>
            <p:cNvSpPr/>
            <p:nvPr/>
          </p:nvSpPr>
          <p:spPr>
            <a:xfrm>
              <a:off x="425054" y="809877"/>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173;p3">
              <a:extLst>
                <a:ext uri="{FF2B5EF4-FFF2-40B4-BE49-F238E27FC236}">
                  <a16:creationId xmlns:a16="http://schemas.microsoft.com/office/drawing/2014/main" id="{4C2E38BD-3F87-9D4C-4B66-1831E652B768}"/>
                </a:ext>
              </a:extLst>
            </p:cNvPr>
            <p:cNvSpPr/>
            <p:nvPr/>
          </p:nvSpPr>
          <p:spPr>
            <a:xfrm>
              <a:off x="425054" y="1059251"/>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174;p3">
              <a:extLst>
                <a:ext uri="{FF2B5EF4-FFF2-40B4-BE49-F238E27FC236}">
                  <a16:creationId xmlns:a16="http://schemas.microsoft.com/office/drawing/2014/main" id="{87A58C66-9C6E-A541-131F-B28A609EE447}"/>
                </a:ext>
              </a:extLst>
            </p:cNvPr>
            <p:cNvSpPr/>
            <p:nvPr/>
          </p:nvSpPr>
          <p:spPr>
            <a:xfrm>
              <a:off x="425054" y="1309411"/>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175;p3">
              <a:extLst>
                <a:ext uri="{FF2B5EF4-FFF2-40B4-BE49-F238E27FC236}">
                  <a16:creationId xmlns:a16="http://schemas.microsoft.com/office/drawing/2014/main" id="{55B70D66-CC19-DA3C-EEAF-0A3E1EF605D7}"/>
                </a:ext>
              </a:extLst>
            </p:cNvPr>
            <p:cNvSpPr/>
            <p:nvPr/>
          </p:nvSpPr>
          <p:spPr>
            <a:xfrm>
              <a:off x="425054" y="1558784"/>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176;p3">
              <a:extLst>
                <a:ext uri="{FF2B5EF4-FFF2-40B4-BE49-F238E27FC236}">
                  <a16:creationId xmlns:a16="http://schemas.microsoft.com/office/drawing/2014/main" id="{1D3B1176-711B-DE57-C1F8-4DCE91A5E29A}"/>
                </a:ext>
              </a:extLst>
            </p:cNvPr>
            <p:cNvSpPr/>
            <p:nvPr/>
          </p:nvSpPr>
          <p:spPr>
            <a:xfrm>
              <a:off x="667134" y="310343"/>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177;p3">
              <a:extLst>
                <a:ext uri="{FF2B5EF4-FFF2-40B4-BE49-F238E27FC236}">
                  <a16:creationId xmlns:a16="http://schemas.microsoft.com/office/drawing/2014/main" id="{521CFB33-B17B-DC08-3465-EB739183D18C}"/>
                </a:ext>
              </a:extLst>
            </p:cNvPr>
            <p:cNvSpPr/>
            <p:nvPr/>
          </p:nvSpPr>
          <p:spPr>
            <a:xfrm>
              <a:off x="667134" y="559716"/>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178;p3">
              <a:extLst>
                <a:ext uri="{FF2B5EF4-FFF2-40B4-BE49-F238E27FC236}">
                  <a16:creationId xmlns:a16="http://schemas.microsoft.com/office/drawing/2014/main" id="{DB2C1A80-A213-EDDE-1C8E-E3D28007CC43}"/>
                </a:ext>
              </a:extLst>
            </p:cNvPr>
            <p:cNvSpPr/>
            <p:nvPr/>
          </p:nvSpPr>
          <p:spPr>
            <a:xfrm>
              <a:off x="667134" y="809877"/>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179;p3">
              <a:extLst>
                <a:ext uri="{FF2B5EF4-FFF2-40B4-BE49-F238E27FC236}">
                  <a16:creationId xmlns:a16="http://schemas.microsoft.com/office/drawing/2014/main" id="{BABA6060-299B-0C05-38CB-AB9D1179AD6F}"/>
                </a:ext>
              </a:extLst>
            </p:cNvPr>
            <p:cNvSpPr/>
            <p:nvPr/>
          </p:nvSpPr>
          <p:spPr>
            <a:xfrm>
              <a:off x="667134" y="1059251"/>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 name="Google Shape;180;p3">
              <a:extLst>
                <a:ext uri="{FF2B5EF4-FFF2-40B4-BE49-F238E27FC236}">
                  <a16:creationId xmlns:a16="http://schemas.microsoft.com/office/drawing/2014/main" id="{9175D606-28CB-545E-E2C0-8E9CCC5A7E56}"/>
                </a:ext>
              </a:extLst>
            </p:cNvPr>
            <p:cNvSpPr/>
            <p:nvPr/>
          </p:nvSpPr>
          <p:spPr>
            <a:xfrm>
              <a:off x="667134" y="1309411"/>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 name="Google Shape;181;p3">
              <a:extLst>
                <a:ext uri="{FF2B5EF4-FFF2-40B4-BE49-F238E27FC236}">
                  <a16:creationId xmlns:a16="http://schemas.microsoft.com/office/drawing/2014/main" id="{E29BAA19-CCF7-D2B3-9D0D-C231390C6352}"/>
                </a:ext>
              </a:extLst>
            </p:cNvPr>
            <p:cNvSpPr/>
            <p:nvPr/>
          </p:nvSpPr>
          <p:spPr>
            <a:xfrm>
              <a:off x="667134" y="1558784"/>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3" name="Google Shape;189;p3">
            <a:extLst>
              <a:ext uri="{FF2B5EF4-FFF2-40B4-BE49-F238E27FC236}">
                <a16:creationId xmlns:a16="http://schemas.microsoft.com/office/drawing/2014/main" id="{50B455BC-D0CD-6D94-4253-631341469F82}"/>
              </a:ext>
            </a:extLst>
          </p:cNvPr>
          <p:cNvSpPr txBox="1"/>
          <p:nvPr/>
        </p:nvSpPr>
        <p:spPr>
          <a:xfrm>
            <a:off x="1389082" y="455772"/>
            <a:ext cx="3013000" cy="452755"/>
          </a:xfrm>
          <a:prstGeom prst="rect">
            <a:avLst/>
          </a:prstGeom>
          <a:noFill/>
          <a:ln>
            <a:noFill/>
          </a:ln>
        </p:spPr>
        <p:txBody>
          <a:bodyPr spcFirstLastPara="1" wrap="square" lIns="0" tIns="0" rIns="0" bIns="0" anchor="t" anchorCtr="0">
            <a:noAutofit/>
          </a:bodyPr>
          <a:lstStyle/>
          <a:p>
            <a:pPr marL="0" marR="0" lvl="0" indent="0" rtl="0">
              <a:lnSpc>
                <a:spcPct val="107000"/>
              </a:lnSpc>
              <a:spcBef>
                <a:spcPts val="0"/>
              </a:spcBef>
              <a:spcAft>
                <a:spcPts val="0"/>
              </a:spcAft>
              <a:buNone/>
            </a:pPr>
            <a:r>
              <a:rPr lang="pt-PT" sz="2400" dirty="0">
                <a:solidFill>
                  <a:srgbClr val="FFFFFF"/>
                </a:solidFill>
                <a:latin typeface="Play"/>
                <a:ea typeface="Play"/>
                <a:cs typeface="Play"/>
                <a:sym typeface="Play"/>
              </a:rPr>
              <a:t>Satisfação</a:t>
            </a:r>
            <a:endParaRPr sz="2000" dirty="0">
              <a:solidFill>
                <a:schemeClr val="dk1"/>
              </a:solidFill>
              <a:latin typeface="Arial"/>
              <a:ea typeface="Arial"/>
              <a:cs typeface="Arial"/>
              <a:sym typeface="Arial"/>
            </a:endParaRPr>
          </a:p>
        </p:txBody>
      </p:sp>
      <p:sp>
        <p:nvSpPr>
          <p:cNvPr id="24" name="Google Shape;190;p3">
            <a:extLst>
              <a:ext uri="{FF2B5EF4-FFF2-40B4-BE49-F238E27FC236}">
                <a16:creationId xmlns:a16="http://schemas.microsoft.com/office/drawing/2014/main" id="{E530E8C4-9921-403C-519B-4B2BD310402A}"/>
              </a:ext>
            </a:extLst>
          </p:cNvPr>
          <p:cNvSpPr txBox="1"/>
          <p:nvPr/>
        </p:nvSpPr>
        <p:spPr>
          <a:xfrm>
            <a:off x="1389082" y="798925"/>
            <a:ext cx="3304608" cy="561975"/>
          </a:xfrm>
          <a:prstGeom prst="rect">
            <a:avLst/>
          </a:prstGeom>
          <a:noFill/>
          <a:ln>
            <a:noFill/>
          </a:ln>
        </p:spPr>
        <p:txBody>
          <a:bodyPr spcFirstLastPara="1" wrap="square" lIns="0" tIns="0" rIns="0" bIns="0" anchor="t" anchorCtr="0">
            <a:noAutofit/>
          </a:bodyPr>
          <a:lstStyle/>
          <a:p>
            <a:pPr marL="0" marR="0" lvl="0" indent="0" rtl="0">
              <a:lnSpc>
                <a:spcPct val="107000"/>
              </a:lnSpc>
              <a:spcBef>
                <a:spcPts val="0"/>
              </a:spcBef>
              <a:spcAft>
                <a:spcPts val="0"/>
              </a:spcAft>
              <a:buNone/>
            </a:pPr>
            <a:r>
              <a:rPr lang="pt-PT" sz="3300" dirty="0">
                <a:solidFill>
                  <a:srgbClr val="FFFFFF"/>
                </a:solidFill>
                <a:latin typeface="Play"/>
                <a:ea typeface="Play"/>
                <a:cs typeface="Play"/>
                <a:sym typeface="Play"/>
              </a:rPr>
              <a:t>Laboral</a:t>
            </a:r>
            <a:endParaRPr sz="3300" dirty="0">
              <a:solidFill>
                <a:schemeClr val="dk1"/>
              </a:solidFill>
              <a:latin typeface="Arial"/>
              <a:ea typeface="Arial"/>
              <a:cs typeface="Arial"/>
              <a:sym typeface="Arial"/>
            </a:endParaRPr>
          </a:p>
        </p:txBody>
      </p:sp>
      <p:cxnSp>
        <p:nvCxnSpPr>
          <p:cNvPr id="25" name="Google Shape;191;p3">
            <a:extLst>
              <a:ext uri="{FF2B5EF4-FFF2-40B4-BE49-F238E27FC236}">
                <a16:creationId xmlns:a16="http://schemas.microsoft.com/office/drawing/2014/main" id="{7514A388-AE96-B35E-9B88-DC04517E60A5}"/>
              </a:ext>
            </a:extLst>
          </p:cNvPr>
          <p:cNvCxnSpPr/>
          <p:nvPr/>
        </p:nvCxnSpPr>
        <p:spPr>
          <a:xfrm>
            <a:off x="1456211" y="1413330"/>
            <a:ext cx="981075" cy="0"/>
          </a:xfrm>
          <a:prstGeom prst="straightConnector1">
            <a:avLst/>
          </a:prstGeom>
          <a:noFill/>
          <a:ln w="76200" cap="sq" cmpd="sng">
            <a:solidFill>
              <a:srgbClr val="E5ECF6"/>
            </a:solidFill>
            <a:prstDash val="solid"/>
            <a:miter lim="800000"/>
            <a:headEnd type="none" w="sm" len="sm"/>
            <a:tailEnd type="none" w="sm" len="sm"/>
          </a:ln>
        </p:spPr>
      </p:cxnSp>
      <p:sp>
        <p:nvSpPr>
          <p:cNvPr id="26" name="Google Shape;218;p3">
            <a:extLst>
              <a:ext uri="{FF2B5EF4-FFF2-40B4-BE49-F238E27FC236}">
                <a16:creationId xmlns:a16="http://schemas.microsoft.com/office/drawing/2014/main" id="{EAB06E9B-F8FD-0329-87C8-A7FEB7459366}"/>
              </a:ext>
            </a:extLst>
          </p:cNvPr>
          <p:cNvSpPr/>
          <p:nvPr/>
        </p:nvSpPr>
        <p:spPr>
          <a:xfrm>
            <a:off x="2524964" y="1361017"/>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219;p3">
            <a:extLst>
              <a:ext uri="{FF2B5EF4-FFF2-40B4-BE49-F238E27FC236}">
                <a16:creationId xmlns:a16="http://schemas.microsoft.com/office/drawing/2014/main" id="{24466B7F-C31C-CF4E-96CC-8FCD24AAC786}"/>
              </a:ext>
            </a:extLst>
          </p:cNvPr>
          <p:cNvSpPr/>
          <p:nvPr/>
        </p:nvSpPr>
        <p:spPr>
          <a:xfrm>
            <a:off x="2685831" y="1361017"/>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220;p3">
            <a:extLst>
              <a:ext uri="{FF2B5EF4-FFF2-40B4-BE49-F238E27FC236}">
                <a16:creationId xmlns:a16="http://schemas.microsoft.com/office/drawing/2014/main" id="{615FE399-BDFD-D3B8-FA9A-9EFFD66A6187}"/>
              </a:ext>
            </a:extLst>
          </p:cNvPr>
          <p:cNvSpPr/>
          <p:nvPr/>
        </p:nvSpPr>
        <p:spPr>
          <a:xfrm>
            <a:off x="2855165" y="1361017"/>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CaixaDeTexto 29">
            <a:extLst>
              <a:ext uri="{FF2B5EF4-FFF2-40B4-BE49-F238E27FC236}">
                <a16:creationId xmlns:a16="http://schemas.microsoft.com/office/drawing/2014/main" id="{E5E25932-8A66-5761-50C2-2AAEE92AD8D9}"/>
              </a:ext>
            </a:extLst>
          </p:cNvPr>
          <p:cNvSpPr txBox="1"/>
          <p:nvPr/>
        </p:nvSpPr>
        <p:spPr>
          <a:xfrm>
            <a:off x="5362833" y="2173618"/>
            <a:ext cx="532972" cy="307777"/>
          </a:xfrm>
          <a:prstGeom prst="rect">
            <a:avLst/>
          </a:prstGeom>
          <a:noFill/>
        </p:spPr>
        <p:txBody>
          <a:bodyPr wrap="square">
            <a:spAutoFit/>
          </a:bodyPr>
          <a:lstStyle/>
          <a:p>
            <a:pPr algn="r"/>
            <a:r>
              <a:rPr lang="pt-PT" b="1" dirty="0">
                <a:solidFill>
                  <a:srgbClr val="121C26"/>
                </a:solidFill>
                <a:latin typeface="Aptos Display" panose="020B0004020202020204" pitchFamily="34" charset="0"/>
              </a:rPr>
              <a:t>P.14</a:t>
            </a:r>
          </a:p>
        </p:txBody>
      </p:sp>
      <p:pic>
        <p:nvPicPr>
          <p:cNvPr id="32" name="Imagem 31" descr="Uma imagem com texto, captura de ecrã, Saturação de cores, Retângulo&#10;&#10;Descrição gerada automaticamente">
            <a:extLst>
              <a:ext uri="{FF2B5EF4-FFF2-40B4-BE49-F238E27FC236}">
                <a16:creationId xmlns:a16="http://schemas.microsoft.com/office/drawing/2014/main" id="{0B50685F-34F9-6147-192E-F8F6C77F2CAE}"/>
              </a:ext>
            </a:extLst>
          </p:cNvPr>
          <p:cNvPicPr>
            <a:picLocks noChangeAspect="1"/>
          </p:cNvPicPr>
          <p:nvPr/>
        </p:nvPicPr>
        <p:blipFill>
          <a:blip r:embed="rId7"/>
          <a:stretch>
            <a:fillRect/>
          </a:stretch>
        </p:blipFill>
        <p:spPr>
          <a:xfrm>
            <a:off x="240168" y="3969396"/>
            <a:ext cx="3527647" cy="49926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6"/>
          <p:cNvSpPr/>
          <p:nvPr/>
        </p:nvSpPr>
        <p:spPr>
          <a:xfrm>
            <a:off x="147023" y="2147946"/>
            <a:ext cx="3234690" cy="2020479"/>
          </a:xfrm>
          <a:prstGeom prst="rect">
            <a:avLst/>
          </a:prstGeom>
          <a:noFill/>
          <a:ln w="19050" cap="flat" cmpd="sng">
            <a:solidFill>
              <a:srgbClr val="F087B4"/>
            </a:solidFill>
            <a:prstDash val="solid"/>
            <a:miter lim="800000"/>
            <a:headEnd type="none" w="sm" len="sm"/>
            <a:tailEnd type="none" w="sm" len="sm"/>
          </a:ln>
        </p:spPr>
        <p:txBody>
          <a:bodyPr spcFirstLastPara="1" wrap="square" lIns="91425" tIns="365750" rIns="91425" bIns="45700" anchor="t" anchorCtr="0">
            <a:noAutofit/>
          </a:bodyPr>
          <a:lstStyle/>
          <a:p>
            <a:pPr marL="0" marR="0" lvl="0" indent="0" algn="l" rtl="0">
              <a:lnSpc>
                <a:spcPct val="107000"/>
              </a:lnSpc>
              <a:spcBef>
                <a:spcPts val="0"/>
              </a:spcBef>
              <a:spcAft>
                <a:spcPts val="0"/>
              </a:spcAft>
              <a:buNone/>
            </a:pPr>
            <a:r>
              <a:rPr lang="pt-PT" sz="1000" dirty="0">
                <a:solidFill>
                  <a:srgbClr val="121C26"/>
                </a:solidFill>
                <a:latin typeface="Aptos Display" panose="020B0004020202020204" pitchFamily="34" charset="0"/>
                <a:ea typeface="Play"/>
                <a:cs typeface="Play"/>
                <a:sym typeface="Play"/>
              </a:rPr>
              <a:t>E</a:t>
            </a:r>
            <a:r>
              <a:rPr lang="pt-PT" sz="1000" b="1" dirty="0">
                <a:solidFill>
                  <a:srgbClr val="121C26"/>
                </a:solidFill>
                <a:latin typeface="Aptos Display" panose="020B0004020202020204" pitchFamily="34" charset="0"/>
                <a:ea typeface="Play"/>
                <a:cs typeface="Play"/>
                <a:sym typeface="Play"/>
              </a:rPr>
              <a:t>scala de 0 a 10 </a:t>
            </a:r>
            <a:r>
              <a:rPr lang="pt-PT" sz="1000" dirty="0">
                <a:solidFill>
                  <a:srgbClr val="121C26"/>
                </a:solidFill>
                <a:latin typeface="Aptos Display" panose="020B0004020202020204" pitchFamily="34" charset="0"/>
                <a:ea typeface="Play"/>
                <a:cs typeface="Play"/>
                <a:sym typeface="Play"/>
              </a:rPr>
              <a:t>em que 0 corresponde a muita dificuldade e 10 a muita facilidade</a:t>
            </a:r>
            <a:endParaRPr sz="1000" dirty="0">
              <a:solidFill>
                <a:srgbClr val="121C26"/>
              </a:solidFill>
              <a:latin typeface="Aptos Display" panose="020B0004020202020204" pitchFamily="34" charset="0"/>
              <a:ea typeface="Play"/>
              <a:cs typeface="Play"/>
              <a:sym typeface="Play"/>
            </a:endParaRPr>
          </a:p>
          <a:p>
            <a:pPr marL="0" marR="0" lvl="0" indent="0" algn="l" rtl="0">
              <a:lnSpc>
                <a:spcPct val="107000"/>
              </a:lnSpc>
              <a:spcBef>
                <a:spcPts val="0"/>
              </a:spcBef>
              <a:spcAft>
                <a:spcPts val="0"/>
              </a:spcAft>
              <a:buNone/>
            </a:pPr>
            <a:r>
              <a:rPr lang="pt-PT" sz="1000" dirty="0">
                <a:solidFill>
                  <a:srgbClr val="121C26"/>
                </a:solidFill>
                <a:latin typeface="Aptos Display" panose="020B0004020202020204" pitchFamily="34" charset="0"/>
                <a:ea typeface="Play"/>
                <a:cs typeface="Play"/>
                <a:sym typeface="Play"/>
              </a:rPr>
              <a:t> </a:t>
            </a:r>
            <a:endParaRPr sz="1000" dirty="0">
              <a:solidFill>
                <a:srgbClr val="121C26"/>
              </a:solidFill>
              <a:latin typeface="Aptos Display" panose="020B0004020202020204" pitchFamily="34" charset="0"/>
              <a:ea typeface="Play"/>
              <a:cs typeface="Play"/>
              <a:sym typeface="Play"/>
            </a:endParaRPr>
          </a:p>
          <a:p>
            <a:pPr marL="0" marR="0" lvl="0" indent="0" algn="l" rtl="0">
              <a:lnSpc>
                <a:spcPct val="107000"/>
              </a:lnSpc>
              <a:spcBef>
                <a:spcPts val="0"/>
              </a:spcBef>
              <a:spcAft>
                <a:spcPts val="0"/>
              </a:spcAft>
              <a:buNone/>
            </a:pPr>
            <a:r>
              <a:rPr lang="pt-PT" sz="1000" dirty="0">
                <a:solidFill>
                  <a:srgbClr val="121C26"/>
                </a:solidFill>
                <a:latin typeface="Aptos Display" panose="020B0004020202020204" pitchFamily="34" charset="0"/>
                <a:ea typeface="Play"/>
                <a:cs typeface="Play"/>
                <a:sym typeface="Play"/>
              </a:rPr>
              <a:t>As pessoas avaliam o nível de </a:t>
            </a:r>
            <a:r>
              <a:rPr lang="pt-PT" sz="1000" b="1" dirty="0">
                <a:solidFill>
                  <a:srgbClr val="121C26"/>
                </a:solidFill>
                <a:latin typeface="Aptos Display" panose="020B0004020202020204" pitchFamily="34" charset="0"/>
                <a:ea typeface="Play"/>
                <a:cs typeface="Play"/>
                <a:sym typeface="Play"/>
              </a:rPr>
              <a:t> “facilidade”  na conciliação da vida profissional, familiar e pessoal nas seguintes dimensões</a:t>
            </a:r>
            <a:r>
              <a:rPr lang="pt-PT" sz="1000" dirty="0">
                <a:solidFill>
                  <a:srgbClr val="121C26"/>
                </a:solidFill>
                <a:latin typeface="Aptos Display" panose="020B0004020202020204" pitchFamily="34" charset="0"/>
                <a:ea typeface="Play"/>
                <a:cs typeface="Play"/>
                <a:sym typeface="Play"/>
              </a:rPr>
              <a:t>:</a:t>
            </a:r>
            <a:endParaRPr dirty="0">
              <a:latin typeface="Aptos Display" panose="020B0004020202020204" pitchFamily="34" charset="0"/>
            </a:endParaRPr>
          </a:p>
          <a:p>
            <a:pPr marL="342900" marR="0" lvl="0" indent="-342900" algn="l" rtl="0">
              <a:lnSpc>
                <a:spcPct val="107000"/>
              </a:lnSpc>
              <a:spcBef>
                <a:spcPts val="800"/>
              </a:spcBef>
              <a:spcAft>
                <a:spcPts val="0"/>
              </a:spcAft>
              <a:buClr>
                <a:srgbClr val="121C26"/>
              </a:buClr>
              <a:buSzPts val="1000"/>
              <a:buFont typeface="Noto Sans Symbols"/>
              <a:buChar char="∙"/>
            </a:pPr>
            <a:r>
              <a:rPr lang="pt-PT" sz="1000" dirty="0">
                <a:solidFill>
                  <a:srgbClr val="121C26"/>
                </a:solidFill>
                <a:latin typeface="Aptos Display" panose="020B0004020202020204" pitchFamily="34" charset="0"/>
                <a:ea typeface="Play"/>
                <a:cs typeface="Play"/>
                <a:sym typeface="Play"/>
              </a:rPr>
              <a:t>Solicitação de licenças</a:t>
            </a:r>
            <a:endParaRPr dirty="0">
              <a:latin typeface="Aptos Display" panose="020B0004020202020204" pitchFamily="34" charset="0"/>
            </a:endParaRPr>
          </a:p>
          <a:p>
            <a:pPr marL="342900" marR="0" lvl="0" indent="-342900" algn="l" rtl="0">
              <a:lnSpc>
                <a:spcPct val="107000"/>
              </a:lnSpc>
              <a:spcBef>
                <a:spcPts val="0"/>
              </a:spcBef>
              <a:spcAft>
                <a:spcPts val="0"/>
              </a:spcAft>
              <a:buClr>
                <a:srgbClr val="121C26"/>
              </a:buClr>
              <a:buSzPts val="1000"/>
              <a:buFont typeface="Noto Sans Symbols"/>
              <a:buChar char="∙"/>
            </a:pPr>
            <a:r>
              <a:rPr lang="pt-PT" sz="1000" dirty="0">
                <a:solidFill>
                  <a:srgbClr val="121C26"/>
                </a:solidFill>
                <a:latin typeface="Aptos Display" panose="020B0004020202020204" pitchFamily="34" charset="0"/>
                <a:ea typeface="Play"/>
                <a:cs typeface="Play"/>
                <a:sym typeface="Play"/>
              </a:rPr>
              <a:t>Ausência esporádica ao trabalho</a:t>
            </a:r>
            <a:endParaRPr dirty="0">
              <a:latin typeface="Aptos Display" panose="020B0004020202020204" pitchFamily="34" charset="0"/>
            </a:endParaRPr>
          </a:p>
          <a:p>
            <a:pPr marL="342900" marR="0" lvl="0" indent="-342900" algn="l" rtl="0">
              <a:lnSpc>
                <a:spcPct val="107000"/>
              </a:lnSpc>
              <a:spcBef>
                <a:spcPts val="0"/>
              </a:spcBef>
              <a:spcAft>
                <a:spcPts val="0"/>
              </a:spcAft>
              <a:buClr>
                <a:srgbClr val="121C26"/>
              </a:buClr>
              <a:buSzPts val="1000"/>
              <a:buFont typeface="Noto Sans Symbols"/>
              <a:buChar char="∙"/>
            </a:pPr>
            <a:r>
              <a:rPr lang="pt-PT" sz="1000" dirty="0">
                <a:solidFill>
                  <a:srgbClr val="121C26"/>
                </a:solidFill>
                <a:latin typeface="Aptos Display" panose="020B0004020202020204" pitchFamily="34" charset="0"/>
                <a:ea typeface="Play"/>
                <a:cs typeface="Play"/>
                <a:sym typeface="Play"/>
              </a:rPr>
              <a:t>Redução de horário de trabalho</a:t>
            </a:r>
            <a:endParaRPr dirty="0">
              <a:latin typeface="Aptos Display" panose="020B0004020202020204" pitchFamily="34" charset="0"/>
            </a:endParaRPr>
          </a:p>
        </p:txBody>
      </p:sp>
      <p:grpSp>
        <p:nvGrpSpPr>
          <p:cNvPr id="334" name="Google Shape;334;p6"/>
          <p:cNvGrpSpPr/>
          <p:nvPr/>
        </p:nvGrpSpPr>
        <p:grpSpPr>
          <a:xfrm>
            <a:off x="307890" y="2029680"/>
            <a:ext cx="1984373" cy="387985"/>
            <a:chOff x="0" y="-1"/>
            <a:chExt cx="1984857" cy="388190"/>
          </a:xfrm>
        </p:grpSpPr>
        <p:sp>
          <p:nvSpPr>
            <p:cNvPr id="335" name="Google Shape;335;p6"/>
            <p:cNvSpPr/>
            <p:nvPr/>
          </p:nvSpPr>
          <p:spPr>
            <a:xfrm>
              <a:off x="0" y="0"/>
              <a:ext cx="249923" cy="120994"/>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36" name="Google Shape;336;p6"/>
            <p:cNvSpPr/>
            <p:nvPr/>
          </p:nvSpPr>
          <p:spPr>
            <a:xfrm>
              <a:off x="243840" y="-1"/>
              <a:ext cx="1741017"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dirty="0">
                  <a:solidFill>
                    <a:schemeClr val="lt1"/>
                  </a:solidFill>
                  <a:latin typeface="Aptos Display" panose="020B0004020202020204" pitchFamily="34" charset="0"/>
                  <a:sym typeface="Arial"/>
                </a:rPr>
                <a:t>EM ANÁLISE</a:t>
              </a:r>
              <a:endParaRPr sz="1600" b="1" dirty="0">
                <a:solidFill>
                  <a:schemeClr val="lt1"/>
                </a:solidFill>
                <a:latin typeface="Aptos Display" panose="020B0004020202020204" pitchFamily="34" charset="0"/>
                <a:sym typeface="Arial"/>
              </a:endParaRPr>
            </a:p>
          </p:txBody>
        </p:sp>
      </p:grpSp>
      <p:sp>
        <p:nvSpPr>
          <p:cNvPr id="337" name="Google Shape;337;p6"/>
          <p:cNvSpPr/>
          <p:nvPr/>
        </p:nvSpPr>
        <p:spPr>
          <a:xfrm>
            <a:off x="3499823" y="2154536"/>
            <a:ext cx="3234690" cy="2020479"/>
          </a:xfrm>
          <a:prstGeom prst="rect">
            <a:avLst/>
          </a:prstGeom>
          <a:noFill/>
          <a:ln w="19050" cap="flat" cmpd="sng">
            <a:solidFill>
              <a:srgbClr val="F087B4"/>
            </a:solidFill>
            <a:prstDash val="solid"/>
            <a:miter lim="800000"/>
            <a:headEnd type="none" w="sm" len="sm"/>
            <a:tailEnd type="none" w="sm" len="sm"/>
          </a:ln>
        </p:spPr>
        <p:txBody>
          <a:bodyPr spcFirstLastPara="1" wrap="square" lIns="91425" tIns="365750" rIns="91425" bIns="45700" anchor="t" anchorCtr="0">
            <a:noAutofit/>
          </a:bodyPr>
          <a:lstStyle/>
          <a:p>
            <a:pPr marL="171450" marR="0" lvl="0" indent="-171450" algn="just" rtl="0">
              <a:spcBef>
                <a:spcPts val="0"/>
              </a:spcBef>
              <a:spcAft>
                <a:spcPts val="0"/>
              </a:spcAft>
              <a:buClr>
                <a:srgbClr val="121C26"/>
              </a:buClr>
              <a:buSzPts val="1200"/>
              <a:buFont typeface="Arial"/>
              <a:buChar char="•"/>
            </a:pPr>
            <a:endParaRPr lang="pt-PT" sz="1000" b="1" dirty="0">
              <a:solidFill>
                <a:srgbClr val="121C26"/>
              </a:solidFill>
              <a:latin typeface="Aptos Display" panose="020B0004020202020204" pitchFamily="34" charset="0"/>
              <a:ea typeface="Play"/>
              <a:cs typeface="Play"/>
              <a:sym typeface="Play"/>
            </a:endParaRPr>
          </a:p>
          <a:p>
            <a:pPr marL="171450" marR="0" lvl="0" indent="-171450" algn="just" rtl="0">
              <a:spcBef>
                <a:spcPts val="0"/>
              </a:spcBef>
              <a:spcAft>
                <a:spcPts val="0"/>
              </a:spcAft>
              <a:buClr>
                <a:srgbClr val="121C26"/>
              </a:buClr>
              <a:buSzPts val="1200"/>
              <a:buFont typeface="Arial"/>
              <a:buChar char="•"/>
            </a:pPr>
            <a:endParaRPr lang="pt-PT" sz="1000" b="1" dirty="0">
              <a:solidFill>
                <a:srgbClr val="121C26"/>
              </a:solidFill>
              <a:latin typeface="Aptos Display" panose="020B0004020202020204" pitchFamily="34" charset="0"/>
              <a:ea typeface="Play"/>
              <a:cs typeface="Play"/>
              <a:sym typeface="Play"/>
            </a:endParaRPr>
          </a:p>
          <a:p>
            <a:pPr marL="171450" marR="0" lvl="0" indent="-171450" algn="just" rtl="0">
              <a:spcBef>
                <a:spcPts val="0"/>
              </a:spcBef>
              <a:spcAft>
                <a:spcPts val="0"/>
              </a:spcAft>
              <a:buClr>
                <a:srgbClr val="121C26"/>
              </a:buClr>
              <a:buSzPts val="1200"/>
              <a:buFont typeface="Arial"/>
              <a:buChar char="•"/>
            </a:pPr>
            <a:r>
              <a:rPr lang="pt-PT" sz="1000" b="1" dirty="0">
                <a:solidFill>
                  <a:srgbClr val="121C26"/>
                </a:solidFill>
                <a:latin typeface="Aptos Display" panose="020B0004020202020204" pitchFamily="34" charset="0"/>
                <a:ea typeface="Play"/>
                <a:cs typeface="Play"/>
                <a:sym typeface="Play"/>
              </a:rPr>
              <a:t>Os homens assinalam maior facilidade </a:t>
            </a:r>
            <a:r>
              <a:rPr lang="pt-PT" sz="1000" dirty="0">
                <a:solidFill>
                  <a:srgbClr val="121C26"/>
                </a:solidFill>
                <a:latin typeface="Aptos Display" panose="020B0004020202020204" pitchFamily="34" charset="0"/>
                <a:ea typeface="Play"/>
                <a:cs typeface="Play"/>
                <a:sym typeface="Play"/>
              </a:rPr>
              <a:t>a todas as dimensões avaliadas.</a:t>
            </a:r>
            <a:endParaRPr sz="1000" dirty="0">
              <a:solidFill>
                <a:srgbClr val="121C26"/>
              </a:solidFill>
              <a:latin typeface="Aptos Display" panose="020B0004020202020204" pitchFamily="34" charset="0"/>
              <a:ea typeface="Play"/>
              <a:cs typeface="Play"/>
              <a:sym typeface="Play"/>
            </a:endParaRPr>
          </a:p>
          <a:p>
            <a:pPr marL="457200" marR="0" lvl="0" indent="0" algn="just" rtl="0">
              <a:spcBef>
                <a:spcPts val="0"/>
              </a:spcBef>
              <a:spcAft>
                <a:spcPts val="0"/>
              </a:spcAft>
              <a:buNone/>
            </a:pPr>
            <a:endParaRPr sz="1000" dirty="0">
              <a:solidFill>
                <a:srgbClr val="121C26"/>
              </a:solidFill>
              <a:latin typeface="Aptos Display" panose="020B0004020202020204" pitchFamily="34" charset="0"/>
              <a:ea typeface="Play"/>
              <a:cs typeface="Play"/>
              <a:sym typeface="Play"/>
            </a:endParaRPr>
          </a:p>
          <a:p>
            <a:pPr marL="171450" marR="0" lvl="0" indent="-171450" algn="just" rtl="0">
              <a:spcBef>
                <a:spcPts val="0"/>
              </a:spcBef>
              <a:spcAft>
                <a:spcPts val="0"/>
              </a:spcAft>
              <a:buClr>
                <a:srgbClr val="121C26"/>
              </a:buClr>
              <a:buSzPts val="1200"/>
              <a:buFont typeface="Arial"/>
              <a:buChar char="•"/>
            </a:pPr>
            <a:r>
              <a:rPr lang="pt-PT" sz="1000" b="1" dirty="0">
                <a:solidFill>
                  <a:srgbClr val="121C26"/>
                </a:solidFill>
                <a:latin typeface="Aptos Display" panose="020B0004020202020204" pitchFamily="34" charset="0"/>
                <a:ea typeface="Play"/>
                <a:cs typeface="Play"/>
                <a:sym typeface="Play"/>
              </a:rPr>
              <a:t>As mulheres assinalam ter mais dificuldades,</a:t>
            </a:r>
            <a:r>
              <a:rPr lang="pt-PT" sz="1000" dirty="0">
                <a:solidFill>
                  <a:srgbClr val="121C26"/>
                </a:solidFill>
                <a:latin typeface="Aptos Display" panose="020B0004020202020204" pitchFamily="34" charset="0"/>
                <a:ea typeface="Play"/>
                <a:cs typeface="Play"/>
                <a:sym typeface="Play"/>
              </a:rPr>
              <a:t> especialmente na redução do horário de trabalho.</a:t>
            </a:r>
            <a:endParaRPr sz="1000" dirty="0">
              <a:latin typeface="Aptos Display" panose="020B0004020202020204" pitchFamily="34" charset="0"/>
            </a:endParaRPr>
          </a:p>
        </p:txBody>
      </p:sp>
      <p:grpSp>
        <p:nvGrpSpPr>
          <p:cNvPr id="338" name="Google Shape;338;p6"/>
          <p:cNvGrpSpPr/>
          <p:nvPr/>
        </p:nvGrpSpPr>
        <p:grpSpPr>
          <a:xfrm>
            <a:off x="3652229" y="2036270"/>
            <a:ext cx="1984373" cy="387985"/>
            <a:chOff x="0" y="-1"/>
            <a:chExt cx="1984857" cy="388190"/>
          </a:xfrm>
        </p:grpSpPr>
        <p:sp>
          <p:nvSpPr>
            <p:cNvPr id="339" name="Google Shape;339;p6"/>
            <p:cNvSpPr/>
            <p:nvPr/>
          </p:nvSpPr>
          <p:spPr>
            <a:xfrm>
              <a:off x="0" y="0"/>
              <a:ext cx="249923" cy="120994"/>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40" name="Google Shape;340;p6"/>
            <p:cNvSpPr/>
            <p:nvPr/>
          </p:nvSpPr>
          <p:spPr>
            <a:xfrm>
              <a:off x="243840" y="-1"/>
              <a:ext cx="1741017"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dirty="0">
                  <a:solidFill>
                    <a:schemeClr val="lt1"/>
                  </a:solidFill>
                  <a:latin typeface="Aptos Display" panose="020B0004020202020204" pitchFamily="34" charset="0"/>
                  <a:sym typeface="Arial"/>
                </a:rPr>
                <a:t>SÍNTESE</a:t>
              </a:r>
              <a:endParaRPr sz="1600" b="1" dirty="0">
                <a:solidFill>
                  <a:schemeClr val="lt1"/>
                </a:solidFill>
                <a:latin typeface="Aptos Display" panose="020B0004020202020204" pitchFamily="34" charset="0"/>
                <a:sym typeface="Arial"/>
              </a:endParaRPr>
            </a:p>
          </p:txBody>
        </p:sp>
      </p:grpSp>
      <p:sp>
        <p:nvSpPr>
          <p:cNvPr id="342" name="Google Shape;342;p6"/>
          <p:cNvSpPr/>
          <p:nvPr/>
        </p:nvSpPr>
        <p:spPr>
          <a:xfrm>
            <a:off x="147025" y="8192299"/>
            <a:ext cx="6587400" cy="1599300"/>
          </a:xfrm>
          <a:prstGeom prst="rect">
            <a:avLst/>
          </a:prstGeom>
          <a:noFill/>
          <a:ln w="25400" cap="flat" cmpd="sng">
            <a:solidFill>
              <a:srgbClr val="F087B4"/>
            </a:solidFill>
            <a:prstDash val="solid"/>
            <a:miter lim="800000"/>
            <a:headEnd type="none" w="sm" len="sm"/>
            <a:tailEnd type="none" w="sm" len="sm"/>
          </a:ln>
        </p:spPr>
        <p:txBody>
          <a:bodyPr spcFirstLastPara="1" wrap="square" lIns="182875" tIns="365750" rIns="182875" bIns="45700" anchor="t" anchorCtr="0">
            <a:noAutofit/>
          </a:bodyPr>
          <a:lstStyle/>
          <a:p>
            <a:pPr marL="171450" marR="0" lvl="0" indent="-171450" algn="just" rtl="0">
              <a:spcBef>
                <a:spcPts val="0"/>
              </a:spcBef>
              <a:spcAft>
                <a:spcPts val="0"/>
              </a:spcAft>
              <a:buClr>
                <a:srgbClr val="121C26"/>
              </a:buClr>
              <a:buSzPts val="1000"/>
              <a:buFont typeface="Arial" panose="020B0604020202020204" pitchFamily="34" charset="0"/>
              <a:buChar char="•"/>
            </a:pPr>
            <a:r>
              <a:rPr lang="pt-PT" sz="1200" dirty="0">
                <a:solidFill>
                  <a:srgbClr val="121C26"/>
                </a:solidFill>
                <a:latin typeface="Aptos Display" panose="020B0004020202020204" pitchFamily="34" charset="0"/>
                <a:ea typeface="Play"/>
                <a:cs typeface="Play"/>
                <a:sym typeface="Play"/>
              </a:rPr>
              <a:t>Estes resultados indicam ser necessário apurar as condições que explicam as diferenças no nível  de conciliação, indicando ser necessário que as organizações continuem a investir em medidas que cuidam da organização do tempo das pessoas, incluindo os horários dos serviços de atendimento em saúde, das escolas e outros serviços, bem como dos tempos gastos em transporte.  </a:t>
            </a:r>
            <a:r>
              <a:rPr lang="pt-PT" sz="1200" dirty="0">
                <a:solidFill>
                  <a:srgbClr val="121C26"/>
                </a:solidFill>
                <a:latin typeface="Aptos Display" panose="020B0004020202020204" pitchFamily="34" charset="0"/>
                <a:sym typeface="Arial"/>
              </a:rPr>
              <a:t> </a:t>
            </a:r>
            <a:endParaRPr sz="1200" dirty="0">
              <a:solidFill>
                <a:srgbClr val="121C26"/>
              </a:solidFill>
              <a:latin typeface="Aptos Display" panose="020B0004020202020204" pitchFamily="34" charset="0"/>
              <a:sym typeface="Arial"/>
            </a:endParaRPr>
          </a:p>
        </p:txBody>
      </p:sp>
      <p:grpSp>
        <p:nvGrpSpPr>
          <p:cNvPr id="343" name="Google Shape;343;p6"/>
          <p:cNvGrpSpPr/>
          <p:nvPr/>
        </p:nvGrpSpPr>
        <p:grpSpPr>
          <a:xfrm>
            <a:off x="355427" y="8071375"/>
            <a:ext cx="4140372" cy="387985"/>
            <a:chOff x="0" y="-1"/>
            <a:chExt cx="4141382" cy="388190"/>
          </a:xfrm>
        </p:grpSpPr>
        <p:sp>
          <p:nvSpPr>
            <p:cNvPr id="344" name="Google Shape;344;p6"/>
            <p:cNvSpPr/>
            <p:nvPr/>
          </p:nvSpPr>
          <p:spPr>
            <a:xfrm>
              <a:off x="0" y="0"/>
              <a:ext cx="249923" cy="120994"/>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45" name="Google Shape;345;p6"/>
            <p:cNvSpPr/>
            <p:nvPr/>
          </p:nvSpPr>
          <p:spPr>
            <a:xfrm>
              <a:off x="243838" y="-1"/>
              <a:ext cx="3897544"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a:solidFill>
                    <a:schemeClr val="lt1"/>
                  </a:solidFill>
                  <a:latin typeface="Arial"/>
                  <a:ea typeface="Arial"/>
                  <a:cs typeface="Arial"/>
                  <a:sym typeface="Arial"/>
                </a:rPr>
                <a:t>CONSIDERAÇÕES &amp; RECOMENDAÇÕES</a:t>
              </a:r>
              <a:endParaRPr sz="1600" b="1">
                <a:solidFill>
                  <a:schemeClr val="lt1"/>
                </a:solidFill>
                <a:latin typeface="Arial"/>
                <a:ea typeface="Arial"/>
                <a:cs typeface="Arial"/>
                <a:sym typeface="Arial"/>
              </a:endParaRPr>
            </a:p>
          </p:txBody>
        </p:sp>
      </p:grpSp>
      <p:grpSp>
        <p:nvGrpSpPr>
          <p:cNvPr id="347" name="Google Shape;347;p6"/>
          <p:cNvGrpSpPr/>
          <p:nvPr/>
        </p:nvGrpSpPr>
        <p:grpSpPr>
          <a:xfrm>
            <a:off x="0" y="552"/>
            <a:ext cx="6858000" cy="1930500"/>
            <a:chOff x="0" y="1414"/>
            <a:chExt cx="6858000" cy="1930500"/>
          </a:xfrm>
        </p:grpSpPr>
        <p:sp>
          <p:nvSpPr>
            <p:cNvPr id="348" name="Google Shape;348;p6"/>
            <p:cNvSpPr/>
            <p:nvPr/>
          </p:nvSpPr>
          <p:spPr>
            <a:xfrm>
              <a:off x="0" y="1414"/>
              <a:ext cx="6858000" cy="1846368"/>
            </a:xfrm>
            <a:prstGeom prst="rect">
              <a:avLst/>
            </a:prstGeom>
            <a:solidFill>
              <a:srgbClr val="13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49" name="Google Shape;349;p6"/>
            <p:cNvSpPr txBox="1"/>
            <p:nvPr/>
          </p:nvSpPr>
          <p:spPr>
            <a:xfrm>
              <a:off x="1123358" y="673812"/>
              <a:ext cx="45486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400">
                  <a:solidFill>
                    <a:srgbClr val="FFFFFF"/>
                  </a:solidFill>
                  <a:latin typeface="Play"/>
                  <a:ea typeface="Play"/>
                  <a:cs typeface="Play"/>
                  <a:sym typeface="Play"/>
                </a:rPr>
                <a:t>ENTRE A VIDA </a:t>
              </a:r>
              <a:r>
                <a:rPr lang="pt-PT">
                  <a:solidFill>
                    <a:srgbClr val="FFFFFF"/>
                  </a:solidFill>
                  <a:latin typeface="Play"/>
                  <a:ea typeface="Play"/>
                  <a:cs typeface="Play"/>
                  <a:sym typeface="Play"/>
                </a:rPr>
                <a:t>PROFISSIONAL</a:t>
              </a:r>
              <a:r>
                <a:rPr lang="pt-PT" sz="1400">
                  <a:solidFill>
                    <a:srgbClr val="FFFFFF"/>
                  </a:solidFill>
                  <a:latin typeface="Play"/>
                  <a:ea typeface="Play"/>
                  <a:cs typeface="Play"/>
                  <a:sym typeface="Play"/>
                </a:rPr>
                <a:t>, FAMILIAR E PESSOAL</a:t>
              </a: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50" name="Google Shape;350;p6" descr="Uma imagem com captura de ecrã, Gráficos, design gráfico, Tipo de letra&#10;&#10;Descrição gerada automaticamente"/>
            <p:cNvPicPr preferRelativeResize="0"/>
            <p:nvPr/>
          </p:nvPicPr>
          <p:blipFill rotWithShape="1">
            <a:blip r:embed="rId3">
              <a:alphaModFix/>
            </a:blip>
            <a:srcRect l="29633" t="17718" r="31419" b="35330"/>
            <a:stretch/>
          </p:blipFill>
          <p:spPr>
            <a:xfrm>
              <a:off x="5671181" y="95763"/>
              <a:ext cx="1063332" cy="1025477"/>
            </a:xfrm>
            <a:prstGeom prst="rect">
              <a:avLst/>
            </a:prstGeom>
            <a:noFill/>
            <a:ln>
              <a:noFill/>
            </a:ln>
          </p:spPr>
        </p:pic>
        <p:grpSp>
          <p:nvGrpSpPr>
            <p:cNvPr id="351" name="Google Shape;351;p6"/>
            <p:cNvGrpSpPr/>
            <p:nvPr/>
          </p:nvGrpSpPr>
          <p:grpSpPr>
            <a:xfrm>
              <a:off x="240168" y="166851"/>
              <a:ext cx="577085" cy="1302326"/>
              <a:chOff x="182144" y="310343"/>
              <a:chExt cx="606030" cy="1363294"/>
            </a:xfrm>
          </p:grpSpPr>
          <p:sp>
            <p:nvSpPr>
              <p:cNvPr id="352" name="Google Shape;352;p6"/>
              <p:cNvSpPr/>
              <p:nvPr/>
            </p:nvSpPr>
            <p:spPr>
              <a:xfrm>
                <a:off x="182144" y="310343"/>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 name="Google Shape;353;p6"/>
              <p:cNvSpPr/>
              <p:nvPr/>
            </p:nvSpPr>
            <p:spPr>
              <a:xfrm>
                <a:off x="182144" y="559716"/>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 name="Google Shape;354;p6"/>
              <p:cNvSpPr/>
              <p:nvPr/>
            </p:nvSpPr>
            <p:spPr>
              <a:xfrm>
                <a:off x="182144" y="809877"/>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 name="Google Shape;355;p6"/>
              <p:cNvSpPr/>
              <p:nvPr/>
            </p:nvSpPr>
            <p:spPr>
              <a:xfrm>
                <a:off x="182144" y="1059251"/>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 name="Google Shape;356;p6"/>
              <p:cNvSpPr/>
              <p:nvPr/>
            </p:nvSpPr>
            <p:spPr>
              <a:xfrm>
                <a:off x="182144" y="1309411"/>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 name="Google Shape;357;p6"/>
              <p:cNvSpPr/>
              <p:nvPr/>
            </p:nvSpPr>
            <p:spPr>
              <a:xfrm>
                <a:off x="182144" y="1558784"/>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 name="Google Shape;358;p6"/>
              <p:cNvSpPr/>
              <p:nvPr/>
            </p:nvSpPr>
            <p:spPr>
              <a:xfrm>
                <a:off x="425054" y="310343"/>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 name="Google Shape;359;p6"/>
              <p:cNvSpPr/>
              <p:nvPr/>
            </p:nvSpPr>
            <p:spPr>
              <a:xfrm>
                <a:off x="425054" y="559716"/>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0" name="Google Shape;360;p6"/>
              <p:cNvSpPr/>
              <p:nvPr/>
            </p:nvSpPr>
            <p:spPr>
              <a:xfrm>
                <a:off x="425054" y="809877"/>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 name="Google Shape;361;p6"/>
              <p:cNvSpPr/>
              <p:nvPr/>
            </p:nvSpPr>
            <p:spPr>
              <a:xfrm>
                <a:off x="425054" y="1059251"/>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2" name="Google Shape;362;p6"/>
              <p:cNvSpPr/>
              <p:nvPr/>
            </p:nvSpPr>
            <p:spPr>
              <a:xfrm>
                <a:off x="425054" y="1309411"/>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3" name="Google Shape;363;p6"/>
              <p:cNvSpPr/>
              <p:nvPr/>
            </p:nvSpPr>
            <p:spPr>
              <a:xfrm>
                <a:off x="425054" y="1558784"/>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 name="Google Shape;364;p6"/>
              <p:cNvSpPr/>
              <p:nvPr/>
            </p:nvSpPr>
            <p:spPr>
              <a:xfrm>
                <a:off x="667134" y="310343"/>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5" name="Google Shape;365;p6"/>
              <p:cNvSpPr/>
              <p:nvPr/>
            </p:nvSpPr>
            <p:spPr>
              <a:xfrm>
                <a:off x="667134" y="559716"/>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 name="Google Shape;366;p6"/>
              <p:cNvSpPr/>
              <p:nvPr/>
            </p:nvSpPr>
            <p:spPr>
              <a:xfrm>
                <a:off x="667134" y="809877"/>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 name="Google Shape;367;p6"/>
              <p:cNvSpPr/>
              <p:nvPr/>
            </p:nvSpPr>
            <p:spPr>
              <a:xfrm>
                <a:off x="667134" y="1059251"/>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 name="Google Shape;368;p6"/>
              <p:cNvSpPr/>
              <p:nvPr/>
            </p:nvSpPr>
            <p:spPr>
              <a:xfrm>
                <a:off x="667134" y="1309411"/>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 name="Google Shape;369;p6"/>
              <p:cNvSpPr/>
              <p:nvPr/>
            </p:nvSpPr>
            <p:spPr>
              <a:xfrm>
                <a:off x="667134" y="1558784"/>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70" name="Google Shape;370;p6"/>
            <p:cNvSpPr txBox="1"/>
            <p:nvPr/>
          </p:nvSpPr>
          <p:spPr>
            <a:xfrm>
              <a:off x="1220117" y="282016"/>
              <a:ext cx="2675890" cy="452755"/>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pt-PT" sz="2400" b="1">
                  <a:solidFill>
                    <a:srgbClr val="FFFFFF"/>
                  </a:solidFill>
                  <a:latin typeface="Play"/>
                  <a:ea typeface="Play"/>
                  <a:cs typeface="Play"/>
                  <a:sym typeface="Play"/>
                </a:rPr>
                <a:t>CONCILIAÇÃO</a:t>
              </a:r>
              <a:endParaRPr sz="2000" b="1">
                <a:solidFill>
                  <a:schemeClr val="dk1"/>
                </a:solidFill>
                <a:latin typeface="Arial"/>
                <a:ea typeface="Arial"/>
                <a:cs typeface="Arial"/>
                <a:sym typeface="Arial"/>
              </a:endParaRPr>
            </a:p>
          </p:txBody>
        </p:sp>
        <p:cxnSp>
          <p:nvCxnSpPr>
            <p:cNvPr id="371" name="Google Shape;371;p6"/>
            <p:cNvCxnSpPr/>
            <p:nvPr/>
          </p:nvCxnSpPr>
          <p:spPr>
            <a:xfrm>
              <a:off x="1266532" y="1033316"/>
              <a:ext cx="981075" cy="0"/>
            </a:xfrm>
            <a:prstGeom prst="straightConnector1">
              <a:avLst/>
            </a:prstGeom>
            <a:noFill/>
            <a:ln w="76200" cap="sq" cmpd="sng">
              <a:solidFill>
                <a:schemeClr val="lt1"/>
              </a:solidFill>
              <a:prstDash val="solid"/>
              <a:miter lim="800000"/>
              <a:headEnd type="none" w="sm" len="sm"/>
              <a:tailEnd type="none" w="sm" len="sm"/>
            </a:ln>
          </p:spPr>
        </p:cxnSp>
        <p:sp>
          <p:nvSpPr>
            <p:cNvPr id="372" name="Google Shape;372;p6"/>
            <p:cNvSpPr txBox="1"/>
            <p:nvPr/>
          </p:nvSpPr>
          <p:spPr>
            <a:xfrm>
              <a:off x="1123358" y="1131514"/>
              <a:ext cx="3605700" cy="8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200" dirty="0">
                  <a:solidFill>
                    <a:srgbClr val="F087B4"/>
                  </a:solidFill>
                  <a:latin typeface="Play"/>
                  <a:ea typeface="Play"/>
                  <a:cs typeface="Play"/>
                  <a:sym typeface="Play"/>
                </a:rPr>
                <a:t>[Diferentes níveis de “facilidade” na conciliação do trabalho com a vida familiar e pessoal entre homens e mulheres]</a:t>
              </a:r>
              <a:endParaRPr sz="1200" dirty="0">
                <a:solidFill>
                  <a:srgbClr val="F087B4"/>
                </a:solidFill>
                <a:latin typeface="Arial"/>
                <a:ea typeface="Arial"/>
                <a:cs typeface="Arial"/>
                <a:sym typeface="Arial"/>
              </a:endParaRPr>
            </a:p>
            <a:p>
              <a:pPr marL="0" marR="0" lvl="0" indent="0" algn="l" rtl="0">
                <a:spcBef>
                  <a:spcPts val="0"/>
                </a:spcBef>
                <a:spcAft>
                  <a:spcPts val="0"/>
                </a:spcAft>
                <a:buNone/>
              </a:pPr>
              <a:endParaRPr sz="1000" dirty="0">
                <a:solidFill>
                  <a:schemeClr val="dk1"/>
                </a:solidFill>
                <a:latin typeface="Arial"/>
                <a:ea typeface="Arial"/>
                <a:cs typeface="Arial"/>
                <a:sym typeface="Arial"/>
              </a:endParaRPr>
            </a:p>
          </p:txBody>
        </p:sp>
      </p:grpSp>
      <p:sp>
        <p:nvSpPr>
          <p:cNvPr id="373" name="Google Shape;373;p6"/>
          <p:cNvSpPr/>
          <p:nvPr/>
        </p:nvSpPr>
        <p:spPr>
          <a:xfrm>
            <a:off x="2336062" y="977596"/>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 name="Google Shape;374;p6"/>
          <p:cNvSpPr/>
          <p:nvPr/>
        </p:nvSpPr>
        <p:spPr>
          <a:xfrm>
            <a:off x="2496929" y="977596"/>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5" name="Google Shape;375;p6"/>
          <p:cNvSpPr/>
          <p:nvPr/>
        </p:nvSpPr>
        <p:spPr>
          <a:xfrm>
            <a:off x="2666263" y="977596"/>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76" name="Google Shape;376;p6"/>
          <p:cNvGrpSpPr/>
          <p:nvPr/>
        </p:nvGrpSpPr>
        <p:grpSpPr>
          <a:xfrm>
            <a:off x="355427" y="8071375"/>
            <a:ext cx="3540580" cy="387985"/>
            <a:chOff x="0" y="-1"/>
            <a:chExt cx="3541444" cy="388190"/>
          </a:xfrm>
        </p:grpSpPr>
        <p:sp>
          <p:nvSpPr>
            <p:cNvPr id="377" name="Google Shape;377;p6"/>
            <p:cNvSpPr/>
            <p:nvPr/>
          </p:nvSpPr>
          <p:spPr>
            <a:xfrm>
              <a:off x="0" y="0"/>
              <a:ext cx="249923" cy="120994"/>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78" name="Google Shape;378;p6"/>
            <p:cNvSpPr/>
            <p:nvPr/>
          </p:nvSpPr>
          <p:spPr>
            <a:xfrm>
              <a:off x="243839" y="-1"/>
              <a:ext cx="3297605"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a:solidFill>
                    <a:schemeClr val="lt1"/>
                  </a:solidFill>
                  <a:latin typeface="Arial"/>
                  <a:ea typeface="Arial"/>
                  <a:cs typeface="Arial"/>
                  <a:sym typeface="Arial"/>
                </a:rPr>
                <a:t>ESTRATÉGIAS DE AÇÃO </a:t>
              </a:r>
              <a:endParaRPr sz="1600" b="1">
                <a:solidFill>
                  <a:schemeClr val="lt1"/>
                </a:solidFill>
                <a:latin typeface="Arial"/>
                <a:ea typeface="Arial"/>
                <a:cs typeface="Arial"/>
                <a:sym typeface="Arial"/>
              </a:endParaRPr>
            </a:p>
          </p:txBody>
        </p:sp>
      </p:grpSp>
      <p:grpSp>
        <p:nvGrpSpPr>
          <p:cNvPr id="379" name="Google Shape;379;p6"/>
          <p:cNvGrpSpPr/>
          <p:nvPr/>
        </p:nvGrpSpPr>
        <p:grpSpPr>
          <a:xfrm>
            <a:off x="363894" y="8071375"/>
            <a:ext cx="6138587" cy="387996"/>
            <a:chOff x="5704" y="-1"/>
            <a:chExt cx="4135678" cy="388190"/>
          </a:xfrm>
        </p:grpSpPr>
        <p:sp>
          <p:nvSpPr>
            <p:cNvPr id="380" name="Google Shape;380;p6"/>
            <p:cNvSpPr/>
            <p:nvPr/>
          </p:nvSpPr>
          <p:spPr>
            <a:xfrm>
              <a:off x="5704" y="0"/>
              <a:ext cx="155834" cy="120993"/>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81" name="Google Shape;381;p6"/>
            <p:cNvSpPr/>
            <p:nvPr/>
          </p:nvSpPr>
          <p:spPr>
            <a:xfrm>
              <a:off x="243838" y="-1"/>
              <a:ext cx="3897544"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dirty="0">
                  <a:solidFill>
                    <a:schemeClr val="lt1"/>
                  </a:solidFill>
                  <a:latin typeface="Aptos Display" panose="020B0004020202020204" pitchFamily="34" charset="0"/>
                  <a:sym typeface="Arial"/>
                </a:rPr>
                <a:t>CONSIDERAÇÕES &amp; RECOMENDAÇÕES</a:t>
              </a:r>
              <a:endParaRPr sz="1600" b="1" dirty="0">
                <a:solidFill>
                  <a:schemeClr val="lt1"/>
                </a:solidFill>
                <a:latin typeface="Aptos Display" panose="020B0004020202020204" pitchFamily="34" charset="0"/>
                <a:sym typeface="Arial"/>
              </a:endParaRPr>
            </a:p>
          </p:txBody>
        </p:sp>
      </p:grpSp>
      <p:grpSp>
        <p:nvGrpSpPr>
          <p:cNvPr id="382" name="Google Shape;382;p6"/>
          <p:cNvGrpSpPr/>
          <p:nvPr/>
        </p:nvGrpSpPr>
        <p:grpSpPr>
          <a:xfrm>
            <a:off x="125138" y="4365682"/>
            <a:ext cx="4462206" cy="526108"/>
            <a:chOff x="0" y="200967"/>
            <a:chExt cx="2941093" cy="526111"/>
          </a:xfrm>
        </p:grpSpPr>
        <p:sp>
          <p:nvSpPr>
            <p:cNvPr id="383" name="Google Shape;383;p6"/>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84" name="Google Shape;384;p6"/>
            <p:cNvSpPr/>
            <p:nvPr/>
          </p:nvSpPr>
          <p:spPr>
            <a:xfrm>
              <a:off x="0" y="200967"/>
              <a:ext cx="2941093" cy="348321"/>
            </a:xfrm>
            <a:prstGeom prst="rect">
              <a:avLst/>
            </a:prstGeom>
            <a:solidFill>
              <a:srgbClr val="121C26"/>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rial"/>
                <a:ea typeface="Arial"/>
                <a:cs typeface="Arial"/>
                <a:sym typeface="Arial"/>
              </a:endParaRPr>
            </a:p>
          </p:txBody>
        </p:sp>
      </p:grpSp>
      <p:grpSp>
        <p:nvGrpSpPr>
          <p:cNvPr id="385" name="Google Shape;385;p6"/>
          <p:cNvGrpSpPr/>
          <p:nvPr/>
        </p:nvGrpSpPr>
        <p:grpSpPr>
          <a:xfrm>
            <a:off x="3792244" y="4365682"/>
            <a:ext cx="2940681" cy="526108"/>
            <a:chOff x="0" y="200967"/>
            <a:chExt cx="2941093" cy="526111"/>
          </a:xfrm>
        </p:grpSpPr>
        <p:sp>
          <p:nvSpPr>
            <p:cNvPr id="386" name="Google Shape;386;p6"/>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F087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87" name="Google Shape;387;p6"/>
            <p:cNvSpPr/>
            <p:nvPr/>
          </p:nvSpPr>
          <p:spPr>
            <a:xfrm>
              <a:off x="0" y="200967"/>
              <a:ext cx="2941093" cy="348321"/>
            </a:xfrm>
            <a:prstGeom prst="rect">
              <a:avLst/>
            </a:prstGeom>
            <a:solidFill>
              <a:srgbClr val="F087B4"/>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rial"/>
                <a:ea typeface="Arial"/>
                <a:cs typeface="Arial"/>
                <a:sym typeface="Arial"/>
              </a:endParaRPr>
            </a:p>
          </p:txBody>
        </p:sp>
      </p:grpSp>
      <p:pic>
        <p:nvPicPr>
          <p:cNvPr id="388" name="Google Shape;388;p6"/>
          <p:cNvPicPr preferRelativeResize="0"/>
          <p:nvPr/>
        </p:nvPicPr>
        <p:blipFill rotWithShape="1">
          <a:blip r:embed="rId4">
            <a:alphaModFix/>
          </a:blip>
          <a:srcRect r="39527" b="74251"/>
          <a:stretch/>
        </p:blipFill>
        <p:spPr>
          <a:xfrm>
            <a:off x="5792450" y="4361230"/>
            <a:ext cx="723018" cy="307857"/>
          </a:xfrm>
          <a:prstGeom prst="rect">
            <a:avLst/>
          </a:prstGeom>
          <a:noFill/>
          <a:ln>
            <a:noFill/>
          </a:ln>
        </p:spPr>
      </p:pic>
      <p:sp>
        <p:nvSpPr>
          <p:cNvPr id="389" name="Google Shape;389;p6"/>
          <p:cNvSpPr txBox="1"/>
          <p:nvPr/>
        </p:nvSpPr>
        <p:spPr>
          <a:xfrm>
            <a:off x="215581" y="4348853"/>
            <a:ext cx="4014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dirty="0">
                <a:solidFill>
                  <a:schemeClr val="lt1"/>
                </a:solidFill>
                <a:latin typeface="Aptos Display" panose="020B0004020202020204" pitchFamily="34" charset="0"/>
              </a:rPr>
              <a:t>Valores médios</a:t>
            </a:r>
            <a:endParaRPr dirty="0">
              <a:latin typeface="Aptos Display" panose="020B0004020202020204" pitchFamily="34" charset="0"/>
            </a:endParaRPr>
          </a:p>
        </p:txBody>
      </p:sp>
      <p:pic>
        <p:nvPicPr>
          <p:cNvPr id="390" name="Google Shape;390;p6"/>
          <p:cNvPicPr preferRelativeResize="0"/>
          <p:nvPr/>
        </p:nvPicPr>
        <p:blipFill rotWithShape="1">
          <a:blip r:embed="rId4">
            <a:alphaModFix/>
          </a:blip>
          <a:srcRect l="23718" t="-551" r="39527" b="74251"/>
          <a:stretch/>
        </p:blipFill>
        <p:spPr>
          <a:xfrm>
            <a:off x="5660662" y="2132265"/>
            <a:ext cx="439441" cy="314447"/>
          </a:xfrm>
          <a:prstGeom prst="rect">
            <a:avLst/>
          </a:prstGeom>
          <a:noFill/>
          <a:ln>
            <a:noFill/>
          </a:ln>
        </p:spPr>
      </p:pic>
      <p:sp>
        <p:nvSpPr>
          <p:cNvPr id="2" name="CaixaDeTexto 1">
            <a:extLst>
              <a:ext uri="{FF2B5EF4-FFF2-40B4-BE49-F238E27FC236}">
                <a16:creationId xmlns:a16="http://schemas.microsoft.com/office/drawing/2014/main" id="{DC1BC920-412C-0911-04BB-7ABE49906ABF}"/>
              </a:ext>
            </a:extLst>
          </p:cNvPr>
          <p:cNvSpPr txBox="1"/>
          <p:nvPr/>
        </p:nvSpPr>
        <p:spPr>
          <a:xfrm>
            <a:off x="5347410" y="4433018"/>
            <a:ext cx="532972" cy="307777"/>
          </a:xfrm>
          <a:prstGeom prst="rect">
            <a:avLst/>
          </a:prstGeom>
          <a:noFill/>
        </p:spPr>
        <p:txBody>
          <a:bodyPr wrap="square">
            <a:spAutoFit/>
          </a:bodyPr>
          <a:lstStyle/>
          <a:p>
            <a:pPr algn="r"/>
            <a:r>
              <a:rPr lang="pt-PT" b="1" dirty="0">
                <a:solidFill>
                  <a:srgbClr val="121C26"/>
                </a:solidFill>
                <a:latin typeface="Aptos Display" panose="020B0004020202020204" pitchFamily="34" charset="0"/>
              </a:rPr>
              <a:t>P.24</a:t>
            </a:r>
          </a:p>
        </p:txBody>
      </p:sp>
      <p:grpSp>
        <p:nvGrpSpPr>
          <p:cNvPr id="11" name="Agrupar 10">
            <a:extLst>
              <a:ext uri="{FF2B5EF4-FFF2-40B4-BE49-F238E27FC236}">
                <a16:creationId xmlns:a16="http://schemas.microsoft.com/office/drawing/2014/main" id="{7DDF3489-61E7-25B6-A1E1-6B7AF580B530}"/>
              </a:ext>
            </a:extLst>
          </p:cNvPr>
          <p:cNvGrpSpPr/>
          <p:nvPr/>
        </p:nvGrpSpPr>
        <p:grpSpPr>
          <a:xfrm>
            <a:off x="425360" y="5011345"/>
            <a:ext cx="6179017" cy="2740119"/>
            <a:chOff x="425360" y="5011345"/>
            <a:chExt cx="6179017" cy="2740119"/>
          </a:xfrm>
        </p:grpSpPr>
        <p:pic>
          <p:nvPicPr>
            <p:cNvPr id="4" name="Imagem 3">
              <a:extLst>
                <a:ext uri="{FF2B5EF4-FFF2-40B4-BE49-F238E27FC236}">
                  <a16:creationId xmlns:a16="http://schemas.microsoft.com/office/drawing/2014/main" id="{5B78D30D-8693-1760-4143-014DB034D70B}"/>
                </a:ext>
              </a:extLst>
            </p:cNvPr>
            <p:cNvPicPr>
              <a:picLocks noChangeAspect="1"/>
            </p:cNvPicPr>
            <p:nvPr/>
          </p:nvPicPr>
          <p:blipFill>
            <a:blip r:embed="rId5"/>
            <a:stretch>
              <a:fillRect/>
            </a:stretch>
          </p:blipFill>
          <p:spPr>
            <a:xfrm>
              <a:off x="888256" y="7165199"/>
              <a:ext cx="5716121" cy="569190"/>
            </a:xfrm>
            <a:prstGeom prst="rect">
              <a:avLst/>
            </a:prstGeom>
          </p:spPr>
        </p:pic>
        <p:pic>
          <p:nvPicPr>
            <p:cNvPr id="6" name="Imagem 5" descr="Uma imagem com captura de ecrã, file, Azul elétrico, Retângulo&#10;&#10;Descrição gerada automaticamente">
              <a:extLst>
                <a:ext uri="{FF2B5EF4-FFF2-40B4-BE49-F238E27FC236}">
                  <a16:creationId xmlns:a16="http://schemas.microsoft.com/office/drawing/2014/main" id="{CCFA461A-5999-58BB-C954-A68B3E1BA6D9}"/>
                </a:ext>
              </a:extLst>
            </p:cNvPr>
            <p:cNvPicPr>
              <a:picLocks noChangeAspect="1"/>
            </p:cNvPicPr>
            <p:nvPr/>
          </p:nvPicPr>
          <p:blipFill>
            <a:blip r:embed="rId6"/>
            <a:stretch>
              <a:fillRect/>
            </a:stretch>
          </p:blipFill>
          <p:spPr>
            <a:xfrm>
              <a:off x="425360" y="5011345"/>
              <a:ext cx="4712324" cy="1988627"/>
            </a:xfrm>
            <a:prstGeom prst="rect">
              <a:avLst/>
            </a:prstGeom>
          </p:spPr>
        </p:pic>
        <p:pic>
          <p:nvPicPr>
            <p:cNvPr id="8" name="Imagem 7">
              <a:extLst>
                <a:ext uri="{FF2B5EF4-FFF2-40B4-BE49-F238E27FC236}">
                  <a16:creationId xmlns:a16="http://schemas.microsoft.com/office/drawing/2014/main" id="{8FFEBBCC-3793-1D4D-BECA-45733C82E381}"/>
                </a:ext>
              </a:extLst>
            </p:cNvPr>
            <p:cNvPicPr>
              <a:picLocks noChangeAspect="1"/>
            </p:cNvPicPr>
            <p:nvPr/>
          </p:nvPicPr>
          <p:blipFill>
            <a:blip r:embed="rId7"/>
            <a:srcRect r="14060"/>
            <a:stretch/>
          </p:blipFill>
          <p:spPr>
            <a:xfrm>
              <a:off x="764475" y="7151326"/>
              <a:ext cx="123781" cy="600138"/>
            </a:xfrm>
            <a:prstGeom prst="rect">
              <a:avLst/>
            </a:prstGeom>
          </p:spPr>
        </p:pic>
      </p:grpSp>
      <p:pic>
        <p:nvPicPr>
          <p:cNvPr id="10" name="Google Shape;396;p7">
            <a:extLst>
              <a:ext uri="{FF2B5EF4-FFF2-40B4-BE49-F238E27FC236}">
                <a16:creationId xmlns:a16="http://schemas.microsoft.com/office/drawing/2014/main" id="{B8EC51C5-5012-5B17-AE0A-A9E492EAD0C2}"/>
              </a:ext>
            </a:extLst>
          </p:cNvPr>
          <p:cNvPicPr preferRelativeResize="0"/>
          <p:nvPr/>
        </p:nvPicPr>
        <p:blipFill rotWithShape="1">
          <a:blip r:embed="rId4">
            <a:alphaModFix/>
          </a:blip>
          <a:srcRect r="77195" b="73865"/>
          <a:stretch/>
        </p:blipFill>
        <p:spPr>
          <a:xfrm>
            <a:off x="2356241" y="2116398"/>
            <a:ext cx="272659" cy="3124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7"/>
          <p:cNvPicPr preferRelativeResize="0"/>
          <p:nvPr/>
        </p:nvPicPr>
        <p:blipFill rotWithShape="1">
          <a:blip r:embed="rId3">
            <a:alphaModFix/>
          </a:blip>
          <a:srcRect r="77195" b="73865"/>
          <a:stretch/>
        </p:blipFill>
        <p:spPr>
          <a:xfrm>
            <a:off x="2356241" y="2116398"/>
            <a:ext cx="272659" cy="312477"/>
          </a:xfrm>
          <a:prstGeom prst="rect">
            <a:avLst/>
          </a:prstGeom>
          <a:noFill/>
          <a:ln>
            <a:noFill/>
          </a:ln>
        </p:spPr>
      </p:pic>
      <p:sp>
        <p:nvSpPr>
          <p:cNvPr id="397" name="Google Shape;397;p7"/>
          <p:cNvSpPr/>
          <p:nvPr/>
        </p:nvSpPr>
        <p:spPr>
          <a:xfrm>
            <a:off x="147023" y="2147946"/>
            <a:ext cx="3234690" cy="2616653"/>
          </a:xfrm>
          <a:prstGeom prst="rect">
            <a:avLst/>
          </a:prstGeom>
          <a:noFill/>
          <a:ln w="19050" cap="flat" cmpd="sng">
            <a:solidFill>
              <a:srgbClr val="F087B4"/>
            </a:solidFill>
            <a:prstDash val="solid"/>
            <a:miter lim="800000"/>
            <a:headEnd type="none" w="sm" len="sm"/>
            <a:tailEnd type="none" w="sm" len="sm"/>
          </a:ln>
        </p:spPr>
        <p:txBody>
          <a:bodyPr spcFirstLastPara="1" wrap="square" lIns="91425" tIns="365750" rIns="91425" bIns="45700" anchor="t" anchorCtr="0">
            <a:noAutofit/>
          </a:bodyPr>
          <a:lstStyle/>
          <a:p>
            <a:pPr marL="0" marR="0" lvl="0" indent="0" algn="l" rtl="0">
              <a:lnSpc>
                <a:spcPct val="107000"/>
              </a:lnSpc>
              <a:spcBef>
                <a:spcPts val="0"/>
              </a:spcBef>
              <a:spcAft>
                <a:spcPts val="0"/>
              </a:spcAft>
              <a:buNone/>
            </a:pPr>
            <a:r>
              <a:rPr lang="pt-PT" sz="1000" dirty="0">
                <a:solidFill>
                  <a:srgbClr val="0E1720"/>
                </a:solidFill>
                <a:latin typeface="Aptos Display" panose="020B0004020202020204" pitchFamily="34" charset="0"/>
                <a:ea typeface="Play"/>
                <a:cs typeface="Play"/>
                <a:sym typeface="Play"/>
              </a:rPr>
              <a:t>E</a:t>
            </a:r>
            <a:r>
              <a:rPr lang="pt-PT" sz="1000" b="1" dirty="0">
                <a:solidFill>
                  <a:srgbClr val="0E1720"/>
                </a:solidFill>
                <a:latin typeface="Aptos Display" panose="020B0004020202020204" pitchFamily="34" charset="0"/>
                <a:ea typeface="Play"/>
                <a:cs typeface="Play"/>
                <a:sym typeface="Play"/>
              </a:rPr>
              <a:t>scala de 0 a 10 </a:t>
            </a:r>
            <a:r>
              <a:rPr lang="pt-PT" sz="1000" dirty="0">
                <a:solidFill>
                  <a:srgbClr val="0E1720"/>
                </a:solidFill>
                <a:latin typeface="Aptos Display" panose="020B0004020202020204" pitchFamily="34" charset="0"/>
                <a:ea typeface="Play"/>
                <a:cs typeface="Play"/>
                <a:sym typeface="Play"/>
              </a:rPr>
              <a:t>em que 0 corresponde a muita dificuldade e 10 a muita facilidade</a:t>
            </a:r>
            <a:endParaRPr sz="1000" dirty="0">
              <a:solidFill>
                <a:srgbClr val="0E1720"/>
              </a:solidFill>
              <a:latin typeface="Aptos Display" panose="020B0004020202020204" pitchFamily="34" charset="0"/>
              <a:ea typeface="Play"/>
              <a:cs typeface="Play"/>
              <a:sym typeface="Play"/>
            </a:endParaRPr>
          </a:p>
          <a:p>
            <a:pPr marL="0" marR="0" lvl="0" indent="0" algn="l" rtl="0">
              <a:lnSpc>
                <a:spcPct val="107000"/>
              </a:lnSpc>
              <a:spcBef>
                <a:spcPts val="0"/>
              </a:spcBef>
              <a:spcAft>
                <a:spcPts val="0"/>
              </a:spcAft>
              <a:buNone/>
            </a:pPr>
            <a:r>
              <a:rPr lang="pt-PT" sz="1000" dirty="0">
                <a:solidFill>
                  <a:srgbClr val="0E1720"/>
                </a:solidFill>
                <a:latin typeface="Aptos Display" panose="020B0004020202020204" pitchFamily="34" charset="0"/>
                <a:ea typeface="Play"/>
                <a:cs typeface="Play"/>
                <a:sym typeface="Play"/>
              </a:rPr>
              <a:t> As pessoas avaliam o nível de satisfação </a:t>
            </a:r>
            <a:r>
              <a:rPr lang="pt-PT" sz="1000" b="1" dirty="0">
                <a:solidFill>
                  <a:srgbClr val="0E1720"/>
                </a:solidFill>
                <a:latin typeface="Aptos Display" panose="020B0004020202020204" pitchFamily="34" charset="0"/>
                <a:ea typeface="Play"/>
                <a:cs typeface="Play"/>
                <a:sym typeface="Play"/>
              </a:rPr>
              <a:t>com a  conciliação da vida profissional, familiar e pessoal nas seguintes dimensões</a:t>
            </a:r>
            <a:r>
              <a:rPr lang="pt-PT" sz="1000" dirty="0">
                <a:solidFill>
                  <a:srgbClr val="0E1720"/>
                </a:solidFill>
                <a:latin typeface="Aptos Display" panose="020B0004020202020204" pitchFamily="34" charset="0"/>
                <a:ea typeface="Play"/>
                <a:cs typeface="Play"/>
                <a:sym typeface="Play"/>
              </a:rPr>
              <a:t>:</a:t>
            </a:r>
            <a:endParaRPr dirty="0">
              <a:latin typeface="Aptos Display" panose="020B0004020202020204" pitchFamily="34" charset="0"/>
            </a:endParaRPr>
          </a:p>
          <a:p>
            <a:pPr marL="342900" marR="0" lvl="0" indent="-342900" algn="l" rtl="0">
              <a:lnSpc>
                <a:spcPct val="107000"/>
              </a:lnSpc>
              <a:spcBef>
                <a:spcPts val="800"/>
              </a:spcBef>
              <a:spcAft>
                <a:spcPts val="0"/>
              </a:spcAft>
              <a:buClr>
                <a:srgbClr val="0E1720"/>
              </a:buClr>
              <a:buSzPts val="1000"/>
              <a:buFont typeface="Noto Sans Symbols"/>
              <a:buChar char="∙"/>
            </a:pPr>
            <a:r>
              <a:rPr lang="pt-PT" sz="1000" dirty="0">
                <a:solidFill>
                  <a:srgbClr val="0E1720"/>
                </a:solidFill>
                <a:latin typeface="Aptos Display" panose="020B0004020202020204" pitchFamily="34" charset="0"/>
                <a:ea typeface="Play"/>
                <a:cs typeface="Play"/>
                <a:sym typeface="Play"/>
              </a:rPr>
              <a:t>Tempo dedicado aos filhos (com idade igual ou superior a 12 anos)</a:t>
            </a:r>
            <a:endParaRPr dirty="0">
              <a:latin typeface="Aptos Display" panose="020B0004020202020204" pitchFamily="34" charset="0"/>
            </a:endParaRPr>
          </a:p>
          <a:p>
            <a:pPr marL="342900" marR="0" lvl="0" indent="-342900" algn="l" rtl="0">
              <a:lnSpc>
                <a:spcPct val="107000"/>
              </a:lnSpc>
              <a:spcBef>
                <a:spcPts val="0"/>
              </a:spcBef>
              <a:spcAft>
                <a:spcPts val="0"/>
              </a:spcAft>
              <a:buClr>
                <a:srgbClr val="0E1720"/>
              </a:buClr>
              <a:buSzPts val="1000"/>
              <a:buFont typeface="Noto Sans Symbols"/>
              <a:buChar char="∙"/>
            </a:pPr>
            <a:r>
              <a:rPr lang="pt-PT" sz="1000" dirty="0">
                <a:solidFill>
                  <a:srgbClr val="0E1720"/>
                </a:solidFill>
                <a:latin typeface="Aptos Display" panose="020B0004020202020204" pitchFamily="34" charset="0"/>
                <a:ea typeface="Play"/>
                <a:cs typeface="Play"/>
                <a:sym typeface="Play"/>
              </a:rPr>
              <a:t>Tempo dedicado a pessoas dependentes a seu cargo</a:t>
            </a:r>
            <a:endParaRPr dirty="0">
              <a:latin typeface="Aptos Display" panose="020B0004020202020204" pitchFamily="34" charset="0"/>
            </a:endParaRPr>
          </a:p>
          <a:p>
            <a:pPr marL="342900" marR="0" lvl="0" indent="-342900" algn="l" rtl="0">
              <a:lnSpc>
                <a:spcPct val="107000"/>
              </a:lnSpc>
              <a:spcBef>
                <a:spcPts val="0"/>
              </a:spcBef>
              <a:spcAft>
                <a:spcPts val="0"/>
              </a:spcAft>
              <a:buClr>
                <a:srgbClr val="0E1720"/>
              </a:buClr>
              <a:buSzPts val="1000"/>
              <a:buFont typeface="Noto Sans Symbols"/>
              <a:buChar char="∙"/>
            </a:pPr>
            <a:r>
              <a:rPr lang="pt-PT" sz="1000" dirty="0">
                <a:solidFill>
                  <a:srgbClr val="0E1720"/>
                </a:solidFill>
                <a:latin typeface="Aptos Display" panose="020B0004020202020204" pitchFamily="34" charset="0"/>
                <a:ea typeface="Play"/>
                <a:cs typeface="Play"/>
                <a:sym typeface="Play"/>
              </a:rPr>
              <a:t>Tempo dedicado às tarefas domésticas</a:t>
            </a:r>
            <a:endParaRPr dirty="0">
              <a:latin typeface="Aptos Display" panose="020B0004020202020204" pitchFamily="34" charset="0"/>
            </a:endParaRPr>
          </a:p>
          <a:p>
            <a:pPr marL="342900" marR="0" lvl="0" indent="-342900" algn="l" rtl="0">
              <a:lnSpc>
                <a:spcPct val="107000"/>
              </a:lnSpc>
              <a:spcBef>
                <a:spcPts val="0"/>
              </a:spcBef>
              <a:spcAft>
                <a:spcPts val="0"/>
              </a:spcAft>
              <a:buClr>
                <a:srgbClr val="0E1720"/>
              </a:buClr>
              <a:buSzPts val="1000"/>
              <a:buFont typeface="Noto Sans Symbols"/>
              <a:buChar char="∙"/>
            </a:pPr>
            <a:r>
              <a:rPr lang="pt-PT" sz="1000" dirty="0">
                <a:solidFill>
                  <a:srgbClr val="0E1720"/>
                </a:solidFill>
                <a:latin typeface="Aptos Display" panose="020B0004020202020204" pitchFamily="34" charset="0"/>
                <a:ea typeface="Play"/>
                <a:cs typeface="Play"/>
                <a:sym typeface="Play"/>
              </a:rPr>
              <a:t>Tempo dedicado às tarefas domésticas pelo/a companheiro/a</a:t>
            </a:r>
            <a:endParaRPr dirty="0">
              <a:latin typeface="Aptos Display" panose="020B0004020202020204" pitchFamily="34" charset="0"/>
            </a:endParaRPr>
          </a:p>
          <a:p>
            <a:pPr marL="342900" marR="0" lvl="0" indent="-342900" algn="l" rtl="0">
              <a:lnSpc>
                <a:spcPct val="107000"/>
              </a:lnSpc>
              <a:spcBef>
                <a:spcPts val="0"/>
              </a:spcBef>
              <a:spcAft>
                <a:spcPts val="0"/>
              </a:spcAft>
              <a:buClr>
                <a:srgbClr val="0E1720"/>
              </a:buClr>
              <a:buSzPts val="1000"/>
              <a:buFont typeface="Noto Sans Symbols"/>
              <a:buChar char="∙"/>
            </a:pPr>
            <a:r>
              <a:rPr lang="pt-PT" sz="1000" dirty="0">
                <a:solidFill>
                  <a:srgbClr val="0E1720"/>
                </a:solidFill>
                <a:latin typeface="Aptos Display" panose="020B0004020202020204" pitchFamily="34" charset="0"/>
                <a:ea typeface="Play"/>
                <a:cs typeface="Play"/>
                <a:sym typeface="Play"/>
              </a:rPr>
              <a:t>Tempo disponível para a vida pessoal. </a:t>
            </a:r>
            <a:endParaRPr dirty="0">
              <a:latin typeface="Aptos Display" panose="020B0004020202020204" pitchFamily="34" charset="0"/>
            </a:endParaRPr>
          </a:p>
        </p:txBody>
      </p:sp>
      <p:grpSp>
        <p:nvGrpSpPr>
          <p:cNvPr id="398" name="Google Shape;398;p7"/>
          <p:cNvGrpSpPr/>
          <p:nvPr/>
        </p:nvGrpSpPr>
        <p:grpSpPr>
          <a:xfrm>
            <a:off x="307890" y="2029680"/>
            <a:ext cx="1984373" cy="387985"/>
            <a:chOff x="0" y="-1"/>
            <a:chExt cx="1984857" cy="388190"/>
          </a:xfrm>
        </p:grpSpPr>
        <p:sp>
          <p:nvSpPr>
            <p:cNvPr id="399" name="Google Shape;399;p7"/>
            <p:cNvSpPr/>
            <p:nvPr/>
          </p:nvSpPr>
          <p:spPr>
            <a:xfrm>
              <a:off x="0" y="0"/>
              <a:ext cx="249923" cy="120994"/>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00" name="Google Shape;400;p7"/>
            <p:cNvSpPr/>
            <p:nvPr/>
          </p:nvSpPr>
          <p:spPr>
            <a:xfrm>
              <a:off x="243840" y="-1"/>
              <a:ext cx="1741017"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dirty="0">
                  <a:solidFill>
                    <a:schemeClr val="lt1"/>
                  </a:solidFill>
                  <a:latin typeface="Aptos Display" panose="020B0004020202020204" pitchFamily="34" charset="0"/>
                  <a:sym typeface="Arial"/>
                </a:rPr>
                <a:t>EM ANÁLISE</a:t>
              </a:r>
              <a:endParaRPr sz="1600" b="1" dirty="0">
                <a:solidFill>
                  <a:schemeClr val="lt1"/>
                </a:solidFill>
                <a:latin typeface="Aptos Display" panose="020B0004020202020204" pitchFamily="34" charset="0"/>
                <a:sym typeface="Arial"/>
              </a:endParaRPr>
            </a:p>
          </p:txBody>
        </p:sp>
      </p:grpSp>
      <p:sp>
        <p:nvSpPr>
          <p:cNvPr id="401" name="Google Shape;401;p7"/>
          <p:cNvSpPr/>
          <p:nvPr/>
        </p:nvSpPr>
        <p:spPr>
          <a:xfrm>
            <a:off x="3499823" y="2154536"/>
            <a:ext cx="3234690" cy="2603640"/>
          </a:xfrm>
          <a:prstGeom prst="rect">
            <a:avLst/>
          </a:prstGeom>
          <a:noFill/>
          <a:ln w="19050" cap="flat" cmpd="sng">
            <a:solidFill>
              <a:srgbClr val="F087B4"/>
            </a:solidFill>
            <a:prstDash val="solid"/>
            <a:miter lim="800000"/>
            <a:headEnd type="none" w="sm" len="sm"/>
            <a:tailEnd type="none" w="sm" len="sm"/>
          </a:ln>
        </p:spPr>
        <p:txBody>
          <a:bodyPr spcFirstLastPara="1" wrap="square" lIns="91425" tIns="365750" rIns="91425" bIns="45700" anchor="t" anchorCtr="0">
            <a:noAutofit/>
          </a:bodyPr>
          <a:lstStyle/>
          <a:p>
            <a:pPr marL="171450" marR="0" lvl="0" indent="-171450" algn="l" rtl="0">
              <a:spcBef>
                <a:spcPts val="0"/>
              </a:spcBef>
              <a:spcAft>
                <a:spcPts val="0"/>
              </a:spcAft>
              <a:buClr>
                <a:srgbClr val="0E1720"/>
              </a:buClr>
              <a:buSzPts val="950"/>
              <a:buFont typeface="Arial"/>
              <a:buChar char="•"/>
            </a:pPr>
            <a:r>
              <a:rPr lang="pt-PT" sz="950" dirty="0">
                <a:solidFill>
                  <a:srgbClr val="0E1720"/>
                </a:solidFill>
                <a:latin typeface="Aptos Display" panose="020B0004020202020204" pitchFamily="34" charset="0"/>
                <a:ea typeface="Play"/>
                <a:cs typeface="Play"/>
                <a:sym typeface="Play"/>
              </a:rPr>
              <a:t>Homens e mulheres indicam valores médios de satisfação positiva em relação ao </a:t>
            </a:r>
            <a:r>
              <a:rPr lang="pt-PT" sz="950" b="1" dirty="0">
                <a:solidFill>
                  <a:srgbClr val="0E1720"/>
                </a:solidFill>
                <a:latin typeface="Aptos Display" panose="020B0004020202020204" pitchFamily="34" charset="0"/>
                <a:ea typeface="Play"/>
                <a:cs typeface="Play"/>
                <a:sym typeface="Play"/>
              </a:rPr>
              <a:t>tempo dedicado aos filhos e os homens </a:t>
            </a:r>
            <a:r>
              <a:rPr lang="pt-PT" sz="950" dirty="0">
                <a:solidFill>
                  <a:srgbClr val="0E1720"/>
                </a:solidFill>
                <a:latin typeface="Aptos Display" panose="020B0004020202020204" pitchFamily="34" charset="0"/>
                <a:ea typeface="Play"/>
                <a:cs typeface="Play"/>
                <a:sym typeface="Play"/>
              </a:rPr>
              <a:t>afirmam estar mais satisfeitos do que as mulheres quanto ao tempo que dedicam às tarefas domésticas e ao tempo que o/a companheiro/a dedica às mesmas.</a:t>
            </a:r>
            <a:endParaRPr sz="950" dirty="0">
              <a:solidFill>
                <a:srgbClr val="0E1720"/>
              </a:solidFill>
              <a:latin typeface="Aptos Display" panose="020B0004020202020204" pitchFamily="34" charset="0"/>
              <a:ea typeface="Play"/>
              <a:cs typeface="Play"/>
              <a:sym typeface="Play"/>
            </a:endParaRPr>
          </a:p>
          <a:p>
            <a:pPr marL="171450" marR="0" lvl="0" indent="-171450" algn="l" rtl="0">
              <a:spcBef>
                <a:spcPts val="0"/>
              </a:spcBef>
              <a:spcAft>
                <a:spcPts val="0"/>
              </a:spcAft>
              <a:buClr>
                <a:srgbClr val="0E1720"/>
              </a:buClr>
              <a:buSzPts val="950"/>
              <a:buFont typeface="Arial"/>
              <a:buChar char="•"/>
            </a:pPr>
            <a:r>
              <a:rPr lang="pt-PT" sz="950" dirty="0">
                <a:solidFill>
                  <a:srgbClr val="0E1720"/>
                </a:solidFill>
                <a:latin typeface="Aptos Display" panose="020B0004020202020204" pitchFamily="34" charset="0"/>
                <a:ea typeface="Play"/>
                <a:cs typeface="Play"/>
                <a:sym typeface="Play"/>
              </a:rPr>
              <a:t>Em geral, ainda que a </a:t>
            </a:r>
            <a:r>
              <a:rPr lang="pt-PT" sz="950" b="1" dirty="0">
                <a:solidFill>
                  <a:srgbClr val="0E1720"/>
                </a:solidFill>
                <a:latin typeface="Aptos Display" panose="020B0004020202020204" pitchFamily="34" charset="0"/>
                <a:ea typeface="Play"/>
                <a:cs typeface="Play"/>
                <a:sym typeface="Play"/>
              </a:rPr>
              <a:t>satisfação com o tempo pessoal, incluindo atividades de lazer, seja positiva, atinge valores médios relativamente baixos, particularmente entre as mulheres.</a:t>
            </a:r>
            <a:endParaRPr sz="950" b="1" dirty="0">
              <a:solidFill>
                <a:srgbClr val="0E1720"/>
              </a:solidFill>
              <a:latin typeface="Aptos Display" panose="020B0004020202020204" pitchFamily="34" charset="0"/>
              <a:ea typeface="Play"/>
              <a:cs typeface="Play"/>
              <a:sym typeface="Play"/>
            </a:endParaRPr>
          </a:p>
          <a:p>
            <a:pPr marL="171450" marR="0" lvl="0" indent="-171450" algn="l" rtl="0">
              <a:spcBef>
                <a:spcPts val="0"/>
              </a:spcBef>
              <a:spcAft>
                <a:spcPts val="0"/>
              </a:spcAft>
              <a:buClr>
                <a:srgbClr val="0E1720"/>
              </a:buClr>
              <a:buSzPts val="950"/>
              <a:buFont typeface="Play"/>
              <a:buChar char="•"/>
            </a:pPr>
            <a:r>
              <a:rPr lang="pt-PT" sz="950" dirty="0">
                <a:solidFill>
                  <a:srgbClr val="0E1720"/>
                </a:solidFill>
                <a:latin typeface="Aptos Display" panose="020B0004020202020204" pitchFamily="34" charset="0"/>
                <a:ea typeface="Play"/>
                <a:cs typeface="Play"/>
                <a:sym typeface="Play"/>
              </a:rPr>
              <a:t>Quando ao tempo dedicado às pessoas dependentes, as respostas das mulheres atingem valores médios mais elevados de satisfação, do que os assinalados pelos homens, ainda que esta articulação seja para elas mais </a:t>
            </a:r>
            <a:r>
              <a:rPr lang="pt-PT" sz="950" dirty="0" err="1">
                <a:solidFill>
                  <a:srgbClr val="0E1720"/>
                </a:solidFill>
                <a:latin typeface="Aptos Display" panose="020B0004020202020204" pitchFamily="34" charset="0"/>
                <a:ea typeface="Play"/>
                <a:cs typeface="Play"/>
                <a:sym typeface="Play"/>
              </a:rPr>
              <a:t>dificil</a:t>
            </a:r>
            <a:r>
              <a:rPr lang="pt-PT" sz="950" dirty="0">
                <a:solidFill>
                  <a:srgbClr val="0E1720"/>
                </a:solidFill>
                <a:latin typeface="Aptos Display" panose="020B0004020202020204" pitchFamily="34" charset="0"/>
                <a:ea typeface="Play"/>
                <a:cs typeface="Play"/>
                <a:sym typeface="Play"/>
              </a:rPr>
              <a:t>.</a:t>
            </a:r>
            <a:endParaRPr dirty="0">
              <a:latin typeface="Aptos Display" panose="020B0004020202020204" pitchFamily="34" charset="0"/>
              <a:ea typeface="Play"/>
              <a:cs typeface="Play"/>
              <a:sym typeface="Play"/>
            </a:endParaRPr>
          </a:p>
        </p:txBody>
      </p:sp>
      <p:grpSp>
        <p:nvGrpSpPr>
          <p:cNvPr id="402" name="Google Shape;402;p7"/>
          <p:cNvGrpSpPr/>
          <p:nvPr/>
        </p:nvGrpSpPr>
        <p:grpSpPr>
          <a:xfrm>
            <a:off x="3652229" y="2036270"/>
            <a:ext cx="1984373" cy="387985"/>
            <a:chOff x="0" y="-1"/>
            <a:chExt cx="1984857" cy="388190"/>
          </a:xfrm>
        </p:grpSpPr>
        <p:sp>
          <p:nvSpPr>
            <p:cNvPr id="403" name="Google Shape;403;p7"/>
            <p:cNvSpPr/>
            <p:nvPr/>
          </p:nvSpPr>
          <p:spPr>
            <a:xfrm>
              <a:off x="0" y="0"/>
              <a:ext cx="249923" cy="120994"/>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04" name="Google Shape;404;p7"/>
            <p:cNvSpPr/>
            <p:nvPr/>
          </p:nvSpPr>
          <p:spPr>
            <a:xfrm>
              <a:off x="243840" y="-1"/>
              <a:ext cx="1741017"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dirty="0">
                  <a:solidFill>
                    <a:schemeClr val="lt1"/>
                  </a:solidFill>
                  <a:latin typeface="Aptos Display" panose="020B0004020202020204" pitchFamily="34" charset="0"/>
                  <a:sym typeface="Arial"/>
                </a:rPr>
                <a:t>SÍNTESE</a:t>
              </a:r>
              <a:endParaRPr sz="1600" b="1" dirty="0">
                <a:solidFill>
                  <a:schemeClr val="lt1"/>
                </a:solidFill>
                <a:latin typeface="Aptos Display" panose="020B0004020202020204" pitchFamily="34" charset="0"/>
                <a:sym typeface="Arial"/>
              </a:endParaRPr>
            </a:p>
          </p:txBody>
        </p:sp>
      </p:grpSp>
      <p:grpSp>
        <p:nvGrpSpPr>
          <p:cNvPr id="405" name="Google Shape;405;p7"/>
          <p:cNvGrpSpPr/>
          <p:nvPr/>
        </p:nvGrpSpPr>
        <p:grpSpPr>
          <a:xfrm>
            <a:off x="351193" y="8234603"/>
            <a:ext cx="3540580" cy="387985"/>
            <a:chOff x="0" y="-1"/>
            <a:chExt cx="3541444" cy="388190"/>
          </a:xfrm>
        </p:grpSpPr>
        <p:sp>
          <p:nvSpPr>
            <p:cNvPr id="406" name="Google Shape;406;p7"/>
            <p:cNvSpPr/>
            <p:nvPr/>
          </p:nvSpPr>
          <p:spPr>
            <a:xfrm>
              <a:off x="0" y="0"/>
              <a:ext cx="249923" cy="120994"/>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07" name="Google Shape;407;p7"/>
            <p:cNvSpPr/>
            <p:nvPr/>
          </p:nvSpPr>
          <p:spPr>
            <a:xfrm>
              <a:off x="243839" y="-1"/>
              <a:ext cx="3297605"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a:solidFill>
                    <a:schemeClr val="lt1"/>
                  </a:solidFill>
                  <a:latin typeface="Arial"/>
                  <a:ea typeface="Arial"/>
                  <a:cs typeface="Arial"/>
                  <a:sym typeface="Arial"/>
                </a:rPr>
                <a:t>ESTRATÉGIAS DE AÇÃO </a:t>
              </a:r>
              <a:endParaRPr sz="1600" b="1">
                <a:solidFill>
                  <a:schemeClr val="lt1"/>
                </a:solidFill>
                <a:latin typeface="Arial"/>
                <a:ea typeface="Arial"/>
                <a:cs typeface="Arial"/>
                <a:sym typeface="Arial"/>
              </a:endParaRPr>
            </a:p>
          </p:txBody>
        </p:sp>
      </p:grpSp>
      <p:grpSp>
        <p:nvGrpSpPr>
          <p:cNvPr id="408" name="Google Shape;408;p7"/>
          <p:cNvGrpSpPr/>
          <p:nvPr/>
        </p:nvGrpSpPr>
        <p:grpSpPr>
          <a:xfrm>
            <a:off x="0" y="552"/>
            <a:ext cx="6858000" cy="1846368"/>
            <a:chOff x="0" y="1414"/>
            <a:chExt cx="6858000" cy="1846368"/>
          </a:xfrm>
        </p:grpSpPr>
        <p:sp>
          <p:nvSpPr>
            <p:cNvPr id="409" name="Google Shape;409;p7"/>
            <p:cNvSpPr/>
            <p:nvPr/>
          </p:nvSpPr>
          <p:spPr>
            <a:xfrm>
              <a:off x="0" y="1414"/>
              <a:ext cx="6858000" cy="1846368"/>
            </a:xfrm>
            <a:prstGeom prst="rect">
              <a:avLst/>
            </a:prstGeom>
            <a:solidFill>
              <a:srgbClr val="13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10" name="Google Shape;410;p7"/>
            <p:cNvSpPr txBox="1"/>
            <p:nvPr/>
          </p:nvSpPr>
          <p:spPr>
            <a:xfrm>
              <a:off x="1123358" y="673812"/>
              <a:ext cx="45486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400">
                  <a:solidFill>
                    <a:srgbClr val="FFFFFF"/>
                  </a:solidFill>
                  <a:latin typeface="Play"/>
                  <a:ea typeface="Play"/>
                  <a:cs typeface="Play"/>
                  <a:sym typeface="Play"/>
                </a:rPr>
                <a:t>ENTRE A VIDA </a:t>
              </a:r>
              <a:r>
                <a:rPr lang="pt-PT">
                  <a:solidFill>
                    <a:srgbClr val="FFFFFF"/>
                  </a:solidFill>
                  <a:latin typeface="Play"/>
                  <a:ea typeface="Play"/>
                  <a:cs typeface="Play"/>
                  <a:sym typeface="Play"/>
                </a:rPr>
                <a:t>PROFISSIONAL</a:t>
              </a:r>
              <a:r>
                <a:rPr lang="pt-PT" sz="1400">
                  <a:solidFill>
                    <a:srgbClr val="FFFFFF"/>
                  </a:solidFill>
                  <a:latin typeface="Play"/>
                  <a:ea typeface="Play"/>
                  <a:cs typeface="Play"/>
                  <a:sym typeface="Play"/>
                </a:rPr>
                <a:t>, FAMILIAR E PESSOAL</a:t>
              </a: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411" name="Google Shape;411;p7" descr="Uma imagem com captura de ecrã, Gráficos, design gráfico, Tipo de letra&#10;&#10;Descrição gerada automaticamente"/>
            <p:cNvPicPr preferRelativeResize="0"/>
            <p:nvPr/>
          </p:nvPicPr>
          <p:blipFill rotWithShape="1">
            <a:blip r:embed="rId4">
              <a:alphaModFix/>
            </a:blip>
            <a:srcRect l="29633" t="17718" r="31419" b="35330"/>
            <a:stretch/>
          </p:blipFill>
          <p:spPr>
            <a:xfrm>
              <a:off x="5671181" y="95763"/>
              <a:ext cx="1063332" cy="1025477"/>
            </a:xfrm>
            <a:prstGeom prst="rect">
              <a:avLst/>
            </a:prstGeom>
            <a:noFill/>
            <a:ln>
              <a:noFill/>
            </a:ln>
          </p:spPr>
        </p:pic>
        <p:grpSp>
          <p:nvGrpSpPr>
            <p:cNvPr id="412" name="Google Shape;412;p7"/>
            <p:cNvGrpSpPr/>
            <p:nvPr/>
          </p:nvGrpSpPr>
          <p:grpSpPr>
            <a:xfrm>
              <a:off x="240168" y="166851"/>
              <a:ext cx="577085" cy="1302326"/>
              <a:chOff x="182144" y="310343"/>
              <a:chExt cx="606030" cy="1363294"/>
            </a:xfrm>
          </p:grpSpPr>
          <p:sp>
            <p:nvSpPr>
              <p:cNvPr id="413" name="Google Shape;413;p7"/>
              <p:cNvSpPr/>
              <p:nvPr/>
            </p:nvSpPr>
            <p:spPr>
              <a:xfrm>
                <a:off x="182144" y="310343"/>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4" name="Google Shape;414;p7"/>
              <p:cNvSpPr/>
              <p:nvPr/>
            </p:nvSpPr>
            <p:spPr>
              <a:xfrm>
                <a:off x="182144" y="559716"/>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5" name="Google Shape;415;p7"/>
              <p:cNvSpPr/>
              <p:nvPr/>
            </p:nvSpPr>
            <p:spPr>
              <a:xfrm>
                <a:off x="182144" y="809877"/>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6" name="Google Shape;416;p7"/>
              <p:cNvSpPr/>
              <p:nvPr/>
            </p:nvSpPr>
            <p:spPr>
              <a:xfrm>
                <a:off x="182144" y="1059251"/>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7" name="Google Shape;417;p7"/>
              <p:cNvSpPr/>
              <p:nvPr/>
            </p:nvSpPr>
            <p:spPr>
              <a:xfrm>
                <a:off x="182144" y="1309411"/>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8" name="Google Shape;418;p7"/>
              <p:cNvSpPr/>
              <p:nvPr/>
            </p:nvSpPr>
            <p:spPr>
              <a:xfrm>
                <a:off x="182144" y="1558784"/>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9" name="Google Shape;419;p7"/>
              <p:cNvSpPr/>
              <p:nvPr/>
            </p:nvSpPr>
            <p:spPr>
              <a:xfrm>
                <a:off x="425054" y="310343"/>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0" name="Google Shape;420;p7"/>
              <p:cNvSpPr/>
              <p:nvPr/>
            </p:nvSpPr>
            <p:spPr>
              <a:xfrm>
                <a:off x="425054" y="559716"/>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1" name="Google Shape;421;p7"/>
              <p:cNvSpPr/>
              <p:nvPr/>
            </p:nvSpPr>
            <p:spPr>
              <a:xfrm>
                <a:off x="425054" y="809877"/>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2" name="Google Shape;422;p7"/>
              <p:cNvSpPr/>
              <p:nvPr/>
            </p:nvSpPr>
            <p:spPr>
              <a:xfrm>
                <a:off x="425054" y="1059251"/>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3" name="Google Shape;423;p7"/>
              <p:cNvSpPr/>
              <p:nvPr/>
            </p:nvSpPr>
            <p:spPr>
              <a:xfrm>
                <a:off x="425054" y="1309411"/>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4" name="Google Shape;424;p7"/>
              <p:cNvSpPr/>
              <p:nvPr/>
            </p:nvSpPr>
            <p:spPr>
              <a:xfrm>
                <a:off x="425054" y="1558784"/>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5" name="Google Shape;425;p7"/>
              <p:cNvSpPr/>
              <p:nvPr/>
            </p:nvSpPr>
            <p:spPr>
              <a:xfrm>
                <a:off x="667134" y="310343"/>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6" name="Google Shape;426;p7"/>
              <p:cNvSpPr/>
              <p:nvPr/>
            </p:nvSpPr>
            <p:spPr>
              <a:xfrm>
                <a:off x="667134" y="559716"/>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7" name="Google Shape;427;p7"/>
              <p:cNvSpPr/>
              <p:nvPr/>
            </p:nvSpPr>
            <p:spPr>
              <a:xfrm>
                <a:off x="667134" y="809877"/>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8" name="Google Shape;428;p7"/>
              <p:cNvSpPr/>
              <p:nvPr/>
            </p:nvSpPr>
            <p:spPr>
              <a:xfrm>
                <a:off x="667134" y="1059251"/>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9" name="Google Shape;429;p7"/>
              <p:cNvSpPr/>
              <p:nvPr/>
            </p:nvSpPr>
            <p:spPr>
              <a:xfrm>
                <a:off x="667134" y="1309411"/>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0" name="Google Shape;430;p7"/>
              <p:cNvSpPr/>
              <p:nvPr/>
            </p:nvSpPr>
            <p:spPr>
              <a:xfrm>
                <a:off x="667134" y="1558784"/>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31" name="Google Shape;431;p7"/>
            <p:cNvSpPr txBox="1"/>
            <p:nvPr/>
          </p:nvSpPr>
          <p:spPr>
            <a:xfrm>
              <a:off x="1220117" y="282016"/>
              <a:ext cx="2675890" cy="452755"/>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pt-PT" sz="2400" b="1">
                  <a:solidFill>
                    <a:srgbClr val="FFFFFF"/>
                  </a:solidFill>
                  <a:latin typeface="Play"/>
                  <a:ea typeface="Play"/>
                  <a:cs typeface="Play"/>
                  <a:sym typeface="Play"/>
                </a:rPr>
                <a:t>CONCILIAÇÃO</a:t>
              </a:r>
              <a:endParaRPr sz="2000" b="1">
                <a:solidFill>
                  <a:schemeClr val="dk1"/>
                </a:solidFill>
                <a:latin typeface="Arial"/>
                <a:ea typeface="Arial"/>
                <a:cs typeface="Arial"/>
                <a:sym typeface="Arial"/>
              </a:endParaRPr>
            </a:p>
          </p:txBody>
        </p:sp>
        <p:cxnSp>
          <p:nvCxnSpPr>
            <p:cNvPr id="432" name="Google Shape;432;p7"/>
            <p:cNvCxnSpPr/>
            <p:nvPr/>
          </p:nvCxnSpPr>
          <p:spPr>
            <a:xfrm>
              <a:off x="1266532" y="1033316"/>
              <a:ext cx="981075" cy="0"/>
            </a:xfrm>
            <a:prstGeom prst="straightConnector1">
              <a:avLst/>
            </a:prstGeom>
            <a:noFill/>
            <a:ln w="76200" cap="sq" cmpd="sng">
              <a:solidFill>
                <a:schemeClr val="lt1"/>
              </a:solidFill>
              <a:prstDash val="solid"/>
              <a:miter lim="800000"/>
              <a:headEnd type="none" w="sm" len="sm"/>
              <a:tailEnd type="none" w="sm" len="sm"/>
            </a:ln>
          </p:spPr>
        </p:cxnSp>
        <p:sp>
          <p:nvSpPr>
            <p:cNvPr id="433" name="Google Shape;433;p7"/>
            <p:cNvSpPr txBox="1"/>
            <p:nvPr/>
          </p:nvSpPr>
          <p:spPr>
            <a:xfrm>
              <a:off x="1132909" y="1119723"/>
              <a:ext cx="36057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200" dirty="0">
                  <a:solidFill>
                    <a:srgbClr val="F087B4"/>
                  </a:solidFill>
                  <a:latin typeface="Play"/>
                  <a:ea typeface="Play"/>
                  <a:cs typeface="Play"/>
                  <a:sym typeface="Play"/>
                </a:rPr>
                <a:t>[Diferentes níveis de satisfação na gestão do tempo familiar, doméstico e pessoal entre homens e mulheres]</a:t>
              </a:r>
              <a:endParaRPr sz="1200" dirty="0">
                <a:solidFill>
                  <a:srgbClr val="F087B4"/>
                </a:solidFill>
                <a:latin typeface="Arial"/>
                <a:ea typeface="Arial"/>
                <a:cs typeface="Arial"/>
                <a:sym typeface="Arial"/>
              </a:endParaRPr>
            </a:p>
          </p:txBody>
        </p:sp>
      </p:grpSp>
      <p:sp>
        <p:nvSpPr>
          <p:cNvPr id="434" name="Google Shape;434;p7"/>
          <p:cNvSpPr/>
          <p:nvPr/>
        </p:nvSpPr>
        <p:spPr>
          <a:xfrm>
            <a:off x="2336062" y="977596"/>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5" name="Google Shape;435;p7"/>
          <p:cNvSpPr/>
          <p:nvPr/>
        </p:nvSpPr>
        <p:spPr>
          <a:xfrm>
            <a:off x="2496929" y="977596"/>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6" name="Google Shape;436;p7"/>
          <p:cNvSpPr/>
          <p:nvPr/>
        </p:nvSpPr>
        <p:spPr>
          <a:xfrm>
            <a:off x="2666263" y="977596"/>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7" name="Google Shape;437;p7"/>
          <p:cNvSpPr/>
          <p:nvPr/>
        </p:nvSpPr>
        <p:spPr>
          <a:xfrm>
            <a:off x="131021" y="8356355"/>
            <a:ext cx="6587490" cy="1516909"/>
          </a:xfrm>
          <a:prstGeom prst="rect">
            <a:avLst/>
          </a:prstGeom>
          <a:noFill/>
          <a:ln w="25400" cap="flat" cmpd="sng">
            <a:solidFill>
              <a:srgbClr val="F087B4"/>
            </a:solidFill>
            <a:prstDash val="solid"/>
            <a:miter lim="800000"/>
            <a:headEnd type="none" w="sm" len="sm"/>
            <a:tailEnd type="none" w="sm" len="sm"/>
          </a:ln>
        </p:spPr>
        <p:txBody>
          <a:bodyPr spcFirstLastPara="1" wrap="square" lIns="182875" tIns="365750" rIns="182875" bIns="45700" anchor="t" anchorCtr="0">
            <a:noAutofit/>
          </a:bodyPr>
          <a:lstStyle/>
          <a:p>
            <a:pPr marL="171450" marR="0" lvl="0" indent="-171450" algn="just" rtl="0">
              <a:spcBef>
                <a:spcPts val="0"/>
              </a:spcBef>
              <a:spcAft>
                <a:spcPts val="0"/>
              </a:spcAft>
              <a:buClr>
                <a:srgbClr val="0E1720"/>
              </a:buClr>
              <a:buSzPts val="1000"/>
              <a:buFont typeface="Arial" panose="020B0604020202020204" pitchFamily="34" charset="0"/>
              <a:buChar char="•"/>
            </a:pPr>
            <a:r>
              <a:rPr lang="pt-PT" sz="1000" dirty="0">
                <a:solidFill>
                  <a:srgbClr val="0E1720"/>
                </a:solidFill>
                <a:latin typeface="Aptos Display" panose="020B0004020202020204" pitchFamily="34" charset="0"/>
                <a:ea typeface="Play"/>
                <a:cs typeface="Play"/>
                <a:sym typeface="Play"/>
              </a:rPr>
              <a:t>Existem dificuldades diversas a atingir a organização dos tempos familiares, nas suas múltiplas temporalidades que reduzem os tempos para atividades de tempo livre e lazer e de interação social familiar, incluindo cuidado a dependentes.</a:t>
            </a:r>
            <a:endParaRPr sz="1000" dirty="0">
              <a:solidFill>
                <a:srgbClr val="0E1720"/>
              </a:solidFill>
              <a:latin typeface="Aptos Display" panose="020B0004020202020204" pitchFamily="34" charset="0"/>
              <a:ea typeface="Play"/>
              <a:cs typeface="Play"/>
              <a:sym typeface="Play"/>
            </a:endParaRPr>
          </a:p>
          <a:p>
            <a:pPr marL="171450" marR="0" lvl="0" indent="-171450" algn="just" rtl="0">
              <a:spcBef>
                <a:spcPts val="0"/>
              </a:spcBef>
              <a:spcAft>
                <a:spcPts val="0"/>
              </a:spcAft>
              <a:buClr>
                <a:srgbClr val="0E1720"/>
              </a:buClr>
              <a:buSzPts val="1000"/>
              <a:buFont typeface="Arial" panose="020B0604020202020204" pitchFamily="34" charset="0"/>
              <a:buChar char="•"/>
            </a:pPr>
            <a:r>
              <a:rPr lang="pt-PT" sz="1000" dirty="0">
                <a:solidFill>
                  <a:srgbClr val="0E1720"/>
                </a:solidFill>
                <a:latin typeface="Aptos Display" panose="020B0004020202020204" pitchFamily="34" charset="0"/>
                <a:ea typeface="Play"/>
                <a:cs typeface="Play"/>
                <a:sym typeface="Play"/>
              </a:rPr>
              <a:t>As diferenças sugerem a persistência  </a:t>
            </a:r>
            <a:r>
              <a:rPr lang="pt-PT" sz="1000" b="1" dirty="0">
                <a:solidFill>
                  <a:srgbClr val="0E1720"/>
                </a:solidFill>
                <a:latin typeface="Aptos Display" panose="020B0004020202020204" pitchFamily="34" charset="0"/>
                <a:ea typeface="Play"/>
                <a:cs typeface="Play"/>
                <a:sym typeface="Play"/>
              </a:rPr>
              <a:t>de diferenças entre homens e mulheres no respeita à maior responsabilização das primeiras por tarefas domésticas rotineiras e cuidados a familiares</a:t>
            </a:r>
            <a:r>
              <a:rPr lang="pt-PT" sz="1000" dirty="0">
                <a:solidFill>
                  <a:srgbClr val="0E1720"/>
                </a:solidFill>
                <a:latin typeface="Aptos Display" panose="020B0004020202020204" pitchFamily="34" charset="0"/>
                <a:ea typeface="Play"/>
                <a:cs typeface="Play"/>
                <a:sym typeface="Play"/>
              </a:rPr>
              <a:t>.</a:t>
            </a:r>
            <a:endParaRPr sz="1000" dirty="0">
              <a:solidFill>
                <a:srgbClr val="0E1720"/>
              </a:solidFill>
              <a:latin typeface="Aptos Display" panose="020B0004020202020204" pitchFamily="34" charset="0"/>
              <a:ea typeface="Play"/>
              <a:cs typeface="Play"/>
              <a:sym typeface="Play"/>
            </a:endParaRPr>
          </a:p>
          <a:p>
            <a:pPr marL="171450" marR="0" lvl="0" indent="-171450" algn="just" rtl="0">
              <a:spcBef>
                <a:spcPts val="0"/>
              </a:spcBef>
              <a:spcAft>
                <a:spcPts val="0"/>
              </a:spcAft>
              <a:buClr>
                <a:srgbClr val="0E1720"/>
              </a:buClr>
              <a:buSzPts val="1000"/>
              <a:buFont typeface="Arial" panose="020B0604020202020204" pitchFamily="34" charset="0"/>
              <a:buChar char="•"/>
            </a:pPr>
            <a:r>
              <a:rPr lang="pt-PT" sz="1000" dirty="0">
                <a:solidFill>
                  <a:srgbClr val="0E1720"/>
                </a:solidFill>
                <a:latin typeface="Aptos Display" panose="020B0004020202020204" pitchFamily="34" charset="0"/>
                <a:ea typeface="Play"/>
                <a:cs typeface="Play"/>
                <a:sym typeface="Play"/>
              </a:rPr>
              <a:t>Importa i</a:t>
            </a:r>
            <a:r>
              <a:rPr lang="pt-PT" sz="1000" b="1" dirty="0">
                <a:solidFill>
                  <a:srgbClr val="0E1720"/>
                </a:solidFill>
                <a:latin typeface="Aptos Display" panose="020B0004020202020204" pitchFamily="34" charset="0"/>
                <a:ea typeface="Play"/>
                <a:cs typeface="Play"/>
                <a:sym typeface="Play"/>
              </a:rPr>
              <a:t>ncrementar a </a:t>
            </a:r>
            <a:r>
              <a:rPr lang="pt-PT" sz="1000" dirty="0">
                <a:solidFill>
                  <a:srgbClr val="0E1720"/>
                </a:solidFill>
                <a:latin typeface="Aptos Display" panose="020B0004020202020204" pitchFamily="34" charset="0"/>
                <a:sym typeface="Arial"/>
              </a:rPr>
              <a:t> partilha de </a:t>
            </a:r>
            <a:r>
              <a:rPr lang="pt-PT" sz="1000" dirty="0">
                <a:solidFill>
                  <a:srgbClr val="0E1720"/>
                </a:solidFill>
                <a:latin typeface="Aptos Display" panose="020B0004020202020204" pitchFamily="34" charset="0"/>
              </a:rPr>
              <a:t>responsabilidades</a:t>
            </a:r>
            <a:r>
              <a:rPr lang="pt-PT" sz="1000" dirty="0">
                <a:solidFill>
                  <a:srgbClr val="0E1720"/>
                </a:solidFill>
                <a:latin typeface="Aptos Display" panose="020B0004020202020204" pitchFamily="34" charset="0"/>
                <a:sym typeface="Arial"/>
              </a:rPr>
              <a:t> </a:t>
            </a:r>
            <a:r>
              <a:rPr lang="pt-PT" sz="1000" dirty="0">
                <a:solidFill>
                  <a:srgbClr val="0E1720"/>
                </a:solidFill>
                <a:latin typeface="Aptos Display" panose="020B0004020202020204" pitchFamily="34" charset="0"/>
              </a:rPr>
              <a:t>familiares e articular medidas de apoio em áreas sensíveis como cuidado a doentes e idosos, ainda sob responsabilidade maioritariamente feminina. </a:t>
            </a:r>
            <a:endParaRPr sz="1000" dirty="0">
              <a:solidFill>
                <a:srgbClr val="0E1720"/>
              </a:solidFill>
              <a:latin typeface="Aptos Display" panose="020B0004020202020204" pitchFamily="34" charset="0"/>
              <a:sym typeface="Arial"/>
            </a:endParaRPr>
          </a:p>
        </p:txBody>
      </p:sp>
      <p:grpSp>
        <p:nvGrpSpPr>
          <p:cNvPr id="438" name="Google Shape;438;p7"/>
          <p:cNvGrpSpPr/>
          <p:nvPr/>
        </p:nvGrpSpPr>
        <p:grpSpPr>
          <a:xfrm>
            <a:off x="359660" y="8234603"/>
            <a:ext cx="6138679" cy="387985"/>
            <a:chOff x="5704" y="-1"/>
            <a:chExt cx="4135678" cy="388190"/>
          </a:xfrm>
        </p:grpSpPr>
        <p:sp>
          <p:nvSpPr>
            <p:cNvPr id="439" name="Google Shape;439;p7"/>
            <p:cNvSpPr/>
            <p:nvPr/>
          </p:nvSpPr>
          <p:spPr>
            <a:xfrm>
              <a:off x="5704" y="0"/>
              <a:ext cx="155834" cy="120993"/>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40" name="Google Shape;440;p7"/>
            <p:cNvSpPr/>
            <p:nvPr/>
          </p:nvSpPr>
          <p:spPr>
            <a:xfrm>
              <a:off x="243838" y="-1"/>
              <a:ext cx="3897544"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dirty="0">
                  <a:solidFill>
                    <a:schemeClr val="lt1"/>
                  </a:solidFill>
                  <a:latin typeface="Aptos Display" panose="020B0004020202020204" pitchFamily="34" charset="0"/>
                  <a:sym typeface="Arial"/>
                </a:rPr>
                <a:t>CONSIDERAÇÕES &amp; RECOMENDAÇÕES</a:t>
              </a:r>
              <a:endParaRPr sz="1600" b="1" dirty="0">
                <a:solidFill>
                  <a:schemeClr val="lt1"/>
                </a:solidFill>
                <a:latin typeface="Aptos Display" panose="020B0004020202020204" pitchFamily="34" charset="0"/>
                <a:sym typeface="Arial"/>
              </a:endParaRPr>
            </a:p>
          </p:txBody>
        </p:sp>
      </p:grpSp>
      <p:grpSp>
        <p:nvGrpSpPr>
          <p:cNvPr id="443" name="Google Shape;443;p7"/>
          <p:cNvGrpSpPr/>
          <p:nvPr/>
        </p:nvGrpSpPr>
        <p:grpSpPr>
          <a:xfrm>
            <a:off x="126726" y="4837432"/>
            <a:ext cx="4462206" cy="526108"/>
            <a:chOff x="0" y="200967"/>
            <a:chExt cx="2941093" cy="526111"/>
          </a:xfrm>
        </p:grpSpPr>
        <p:sp>
          <p:nvSpPr>
            <p:cNvPr id="444" name="Google Shape;444;p7"/>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45" name="Google Shape;445;p7"/>
            <p:cNvSpPr/>
            <p:nvPr/>
          </p:nvSpPr>
          <p:spPr>
            <a:xfrm>
              <a:off x="0" y="200967"/>
              <a:ext cx="2941093" cy="348321"/>
            </a:xfrm>
            <a:prstGeom prst="rect">
              <a:avLst/>
            </a:prstGeom>
            <a:solidFill>
              <a:srgbClr val="121C26"/>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rial"/>
                <a:ea typeface="Arial"/>
                <a:cs typeface="Arial"/>
                <a:sym typeface="Arial"/>
              </a:endParaRPr>
            </a:p>
          </p:txBody>
        </p:sp>
      </p:grpSp>
      <p:grpSp>
        <p:nvGrpSpPr>
          <p:cNvPr id="446" name="Google Shape;446;p7"/>
          <p:cNvGrpSpPr/>
          <p:nvPr/>
        </p:nvGrpSpPr>
        <p:grpSpPr>
          <a:xfrm>
            <a:off x="3793832" y="4837432"/>
            <a:ext cx="2940681" cy="526108"/>
            <a:chOff x="0" y="200967"/>
            <a:chExt cx="2941093" cy="526111"/>
          </a:xfrm>
        </p:grpSpPr>
        <p:sp>
          <p:nvSpPr>
            <p:cNvPr id="447" name="Google Shape;447;p7"/>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F087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48" name="Google Shape;448;p7"/>
            <p:cNvSpPr/>
            <p:nvPr/>
          </p:nvSpPr>
          <p:spPr>
            <a:xfrm>
              <a:off x="0" y="200967"/>
              <a:ext cx="2941093" cy="348321"/>
            </a:xfrm>
            <a:prstGeom prst="rect">
              <a:avLst/>
            </a:prstGeom>
            <a:solidFill>
              <a:srgbClr val="F087B4"/>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rial"/>
                <a:ea typeface="Arial"/>
                <a:cs typeface="Arial"/>
                <a:sym typeface="Arial"/>
              </a:endParaRPr>
            </a:p>
          </p:txBody>
        </p:sp>
      </p:grpSp>
      <p:pic>
        <p:nvPicPr>
          <p:cNvPr id="449" name="Google Shape;449;p7"/>
          <p:cNvPicPr preferRelativeResize="0"/>
          <p:nvPr/>
        </p:nvPicPr>
        <p:blipFill rotWithShape="1">
          <a:blip r:embed="rId3">
            <a:alphaModFix/>
          </a:blip>
          <a:srcRect r="39527" b="74251"/>
          <a:stretch/>
        </p:blipFill>
        <p:spPr>
          <a:xfrm>
            <a:off x="5794038" y="4832980"/>
            <a:ext cx="723018" cy="307857"/>
          </a:xfrm>
          <a:prstGeom prst="rect">
            <a:avLst/>
          </a:prstGeom>
          <a:noFill/>
          <a:ln>
            <a:noFill/>
          </a:ln>
        </p:spPr>
      </p:pic>
      <p:sp>
        <p:nvSpPr>
          <p:cNvPr id="450" name="Google Shape;450;p7"/>
          <p:cNvSpPr txBox="1"/>
          <p:nvPr/>
        </p:nvSpPr>
        <p:spPr>
          <a:xfrm>
            <a:off x="245439" y="4829279"/>
            <a:ext cx="495690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dirty="0">
                <a:solidFill>
                  <a:schemeClr val="lt1"/>
                </a:solidFill>
                <a:latin typeface="Aptos Display" panose="020B0004020202020204" pitchFamily="34" charset="0"/>
              </a:rPr>
              <a:t>Valores Médios</a:t>
            </a:r>
            <a:endParaRPr sz="1800" dirty="0">
              <a:latin typeface="Aptos Display" panose="020B0004020202020204" pitchFamily="34" charset="0"/>
            </a:endParaRPr>
          </a:p>
        </p:txBody>
      </p:sp>
      <p:pic>
        <p:nvPicPr>
          <p:cNvPr id="451" name="Google Shape;451;p7"/>
          <p:cNvPicPr preferRelativeResize="0"/>
          <p:nvPr/>
        </p:nvPicPr>
        <p:blipFill rotWithShape="1">
          <a:blip r:embed="rId3">
            <a:alphaModFix/>
          </a:blip>
          <a:srcRect l="23718" t="-551" r="39527" b="74251"/>
          <a:stretch/>
        </p:blipFill>
        <p:spPr>
          <a:xfrm>
            <a:off x="5660662" y="2132265"/>
            <a:ext cx="439441" cy="314447"/>
          </a:xfrm>
          <a:prstGeom prst="rect">
            <a:avLst/>
          </a:prstGeom>
          <a:noFill/>
          <a:ln>
            <a:noFill/>
          </a:ln>
        </p:spPr>
      </p:pic>
      <p:sp>
        <p:nvSpPr>
          <p:cNvPr id="2" name="CaixaDeTexto 1">
            <a:extLst>
              <a:ext uri="{FF2B5EF4-FFF2-40B4-BE49-F238E27FC236}">
                <a16:creationId xmlns:a16="http://schemas.microsoft.com/office/drawing/2014/main" id="{6366EA1F-84E7-B44C-8D43-FE7493B7666A}"/>
              </a:ext>
            </a:extLst>
          </p:cNvPr>
          <p:cNvSpPr txBox="1"/>
          <p:nvPr/>
        </p:nvSpPr>
        <p:spPr>
          <a:xfrm>
            <a:off x="5347410" y="4877974"/>
            <a:ext cx="532972" cy="307777"/>
          </a:xfrm>
          <a:prstGeom prst="rect">
            <a:avLst/>
          </a:prstGeom>
          <a:noFill/>
        </p:spPr>
        <p:txBody>
          <a:bodyPr wrap="square">
            <a:spAutoFit/>
          </a:bodyPr>
          <a:lstStyle/>
          <a:p>
            <a:pPr algn="r"/>
            <a:r>
              <a:rPr lang="pt-PT" b="1" dirty="0">
                <a:solidFill>
                  <a:srgbClr val="121C26"/>
                </a:solidFill>
                <a:latin typeface="Aptos Display" panose="020B0004020202020204" pitchFamily="34" charset="0"/>
              </a:rPr>
              <a:t>P.25</a:t>
            </a:r>
          </a:p>
        </p:txBody>
      </p:sp>
      <p:grpSp>
        <p:nvGrpSpPr>
          <p:cNvPr id="9" name="Agrupar 8">
            <a:extLst>
              <a:ext uri="{FF2B5EF4-FFF2-40B4-BE49-F238E27FC236}">
                <a16:creationId xmlns:a16="http://schemas.microsoft.com/office/drawing/2014/main" id="{E1A9C5F2-1FE0-7364-1AF6-F16EA7D0A3B8}"/>
              </a:ext>
            </a:extLst>
          </p:cNvPr>
          <p:cNvGrpSpPr/>
          <p:nvPr/>
        </p:nvGrpSpPr>
        <p:grpSpPr>
          <a:xfrm>
            <a:off x="452074" y="5348673"/>
            <a:ext cx="4619063" cy="2813097"/>
            <a:chOff x="452074" y="5348673"/>
            <a:chExt cx="4619063" cy="2813097"/>
          </a:xfrm>
        </p:grpSpPr>
        <p:pic>
          <p:nvPicPr>
            <p:cNvPr id="4" name="Imagem 3" descr="Uma imagem com texto, Tipo de letra, recibo, algebra&#10;&#10;Descrição gerada automaticamente">
              <a:extLst>
                <a:ext uri="{FF2B5EF4-FFF2-40B4-BE49-F238E27FC236}">
                  <a16:creationId xmlns:a16="http://schemas.microsoft.com/office/drawing/2014/main" id="{1D73BCDB-C2D6-F3E7-5223-CC5C28E4648F}"/>
                </a:ext>
              </a:extLst>
            </p:cNvPr>
            <p:cNvPicPr>
              <a:picLocks noChangeAspect="1"/>
            </p:cNvPicPr>
            <p:nvPr/>
          </p:nvPicPr>
          <p:blipFill>
            <a:blip r:embed="rId5"/>
            <a:stretch>
              <a:fillRect/>
            </a:stretch>
          </p:blipFill>
          <p:spPr>
            <a:xfrm>
              <a:off x="945949" y="7353774"/>
              <a:ext cx="3004734" cy="807996"/>
            </a:xfrm>
            <a:prstGeom prst="rect">
              <a:avLst/>
            </a:prstGeom>
          </p:spPr>
        </p:pic>
        <p:pic>
          <p:nvPicPr>
            <p:cNvPr id="6" name="Imagem 5" descr="Uma imagem com captura de ecrã, Saturação de cores, file, Azul elétrico&#10;&#10;Descrição gerada automaticamente">
              <a:extLst>
                <a:ext uri="{FF2B5EF4-FFF2-40B4-BE49-F238E27FC236}">
                  <a16:creationId xmlns:a16="http://schemas.microsoft.com/office/drawing/2014/main" id="{7813A85F-0C9D-1622-D3B9-5298463F787B}"/>
                </a:ext>
              </a:extLst>
            </p:cNvPr>
            <p:cNvPicPr>
              <a:picLocks noChangeAspect="1"/>
            </p:cNvPicPr>
            <p:nvPr/>
          </p:nvPicPr>
          <p:blipFill>
            <a:blip r:embed="rId6"/>
            <a:stretch>
              <a:fillRect/>
            </a:stretch>
          </p:blipFill>
          <p:spPr>
            <a:xfrm>
              <a:off x="452074" y="5348673"/>
              <a:ext cx="4619063" cy="2025232"/>
            </a:xfrm>
            <a:prstGeom prst="rect">
              <a:avLst/>
            </a:prstGeom>
          </p:spPr>
        </p:pic>
        <p:pic>
          <p:nvPicPr>
            <p:cNvPr id="8" name="Imagem 7">
              <a:extLst>
                <a:ext uri="{FF2B5EF4-FFF2-40B4-BE49-F238E27FC236}">
                  <a16:creationId xmlns:a16="http://schemas.microsoft.com/office/drawing/2014/main" id="{AAA86143-D30C-14C6-CFC4-374B70EE3F11}"/>
                </a:ext>
              </a:extLst>
            </p:cNvPr>
            <p:cNvPicPr>
              <a:picLocks noChangeAspect="1"/>
            </p:cNvPicPr>
            <p:nvPr/>
          </p:nvPicPr>
          <p:blipFill>
            <a:blip r:embed="rId7"/>
            <a:stretch>
              <a:fillRect/>
            </a:stretch>
          </p:blipFill>
          <p:spPr>
            <a:xfrm flipH="1">
              <a:off x="817253" y="7374338"/>
              <a:ext cx="87208" cy="767431"/>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8"/>
          <p:cNvSpPr/>
          <p:nvPr/>
        </p:nvSpPr>
        <p:spPr>
          <a:xfrm>
            <a:off x="147023" y="2147946"/>
            <a:ext cx="3234690" cy="2642685"/>
          </a:xfrm>
          <a:prstGeom prst="rect">
            <a:avLst/>
          </a:prstGeom>
          <a:noFill/>
          <a:ln w="19050" cap="flat" cmpd="sng">
            <a:solidFill>
              <a:srgbClr val="F087B4"/>
            </a:solidFill>
            <a:prstDash val="solid"/>
            <a:miter lim="800000"/>
            <a:headEnd type="none" w="sm" len="sm"/>
            <a:tailEnd type="none" w="sm" len="sm"/>
          </a:ln>
        </p:spPr>
        <p:txBody>
          <a:bodyPr spcFirstLastPara="1" wrap="square" lIns="91425" tIns="365750" rIns="91425" bIns="45700" anchor="t" anchorCtr="0">
            <a:noAutofit/>
          </a:bodyPr>
          <a:lstStyle/>
          <a:p>
            <a:pPr marL="0" marR="0" lvl="0" indent="0" algn="l" rtl="0">
              <a:lnSpc>
                <a:spcPct val="107000"/>
              </a:lnSpc>
              <a:spcBef>
                <a:spcPts val="0"/>
              </a:spcBef>
              <a:spcAft>
                <a:spcPts val="0"/>
              </a:spcAft>
              <a:buNone/>
            </a:pPr>
            <a:r>
              <a:rPr lang="pt-PT" sz="1000" dirty="0">
                <a:solidFill>
                  <a:srgbClr val="0E1720"/>
                </a:solidFill>
                <a:latin typeface="Aptos Display" panose="020B0004020202020204" pitchFamily="34" charset="0"/>
                <a:ea typeface="Play"/>
                <a:cs typeface="Play"/>
                <a:sym typeface="Play"/>
              </a:rPr>
              <a:t>E</a:t>
            </a:r>
            <a:r>
              <a:rPr lang="pt-PT" sz="1000" b="1" dirty="0">
                <a:solidFill>
                  <a:srgbClr val="0E1720"/>
                </a:solidFill>
                <a:latin typeface="Aptos Display" panose="020B0004020202020204" pitchFamily="34" charset="0"/>
                <a:ea typeface="Play"/>
                <a:cs typeface="Play"/>
                <a:sym typeface="Play"/>
              </a:rPr>
              <a:t>scala de 0 a 10 </a:t>
            </a:r>
            <a:r>
              <a:rPr lang="pt-PT" sz="1000" dirty="0">
                <a:solidFill>
                  <a:srgbClr val="0E1720"/>
                </a:solidFill>
                <a:latin typeface="Aptos Display" panose="020B0004020202020204" pitchFamily="34" charset="0"/>
                <a:ea typeface="Play"/>
                <a:cs typeface="Play"/>
                <a:sym typeface="Play"/>
              </a:rPr>
              <a:t>em que 0 corresponde a baixa dificuldade e 10 a dificuldade  elevada.</a:t>
            </a:r>
            <a:endParaRPr sz="1000" dirty="0">
              <a:solidFill>
                <a:srgbClr val="0E1720"/>
              </a:solidFill>
              <a:latin typeface="Aptos Display" panose="020B0004020202020204" pitchFamily="34" charset="0"/>
              <a:ea typeface="Play"/>
              <a:cs typeface="Play"/>
              <a:sym typeface="Play"/>
            </a:endParaRPr>
          </a:p>
          <a:p>
            <a:pPr marL="0" marR="0" lvl="0" indent="0" algn="l" rtl="0">
              <a:lnSpc>
                <a:spcPct val="107000"/>
              </a:lnSpc>
              <a:spcBef>
                <a:spcPts val="0"/>
              </a:spcBef>
              <a:spcAft>
                <a:spcPts val="0"/>
              </a:spcAft>
              <a:buNone/>
            </a:pPr>
            <a:r>
              <a:rPr lang="pt-PT" sz="1000" dirty="0">
                <a:solidFill>
                  <a:srgbClr val="0E1720"/>
                </a:solidFill>
                <a:latin typeface="Aptos Display" panose="020B0004020202020204" pitchFamily="34" charset="0"/>
                <a:ea typeface="Play"/>
                <a:cs typeface="Play"/>
                <a:sym typeface="Play"/>
              </a:rPr>
              <a:t>As pessoas avaliam o </a:t>
            </a:r>
            <a:r>
              <a:rPr lang="pt-PT" sz="1000" b="1" dirty="0">
                <a:solidFill>
                  <a:srgbClr val="0E1720"/>
                </a:solidFill>
                <a:latin typeface="Aptos Display" panose="020B0004020202020204" pitchFamily="34" charset="0"/>
                <a:ea typeface="Play"/>
                <a:cs typeface="Play"/>
                <a:sym typeface="Play"/>
              </a:rPr>
              <a:t> grau de “dificuldade” na conciliação da vida profissional, familiar e pessoal nas seguintes dimensões</a:t>
            </a:r>
            <a:r>
              <a:rPr lang="pt-PT" sz="1000" dirty="0">
                <a:solidFill>
                  <a:srgbClr val="0E1720"/>
                </a:solidFill>
                <a:latin typeface="Aptos Display" panose="020B0004020202020204" pitchFamily="34" charset="0"/>
                <a:ea typeface="Play"/>
                <a:cs typeface="Play"/>
                <a:sym typeface="Play"/>
              </a:rPr>
              <a:t>:</a:t>
            </a:r>
            <a:endParaRPr dirty="0">
              <a:latin typeface="Aptos Display" panose="020B0004020202020204" pitchFamily="34" charset="0"/>
            </a:endParaRPr>
          </a:p>
          <a:p>
            <a:pPr marL="342900" marR="0" lvl="0" indent="-342900" algn="l" rtl="0">
              <a:lnSpc>
                <a:spcPct val="107000"/>
              </a:lnSpc>
              <a:spcBef>
                <a:spcPts val="800"/>
              </a:spcBef>
              <a:spcAft>
                <a:spcPts val="0"/>
              </a:spcAft>
              <a:buClr>
                <a:srgbClr val="0E1720"/>
              </a:buClr>
              <a:buSzPts val="1000"/>
              <a:buFont typeface="Noto Sans Symbols"/>
              <a:buChar char="∙"/>
            </a:pPr>
            <a:r>
              <a:rPr lang="pt-PT" sz="1000" dirty="0">
                <a:solidFill>
                  <a:srgbClr val="0E1720"/>
                </a:solidFill>
                <a:latin typeface="Aptos Display" panose="020B0004020202020204" pitchFamily="34" charset="0"/>
                <a:ea typeface="Play"/>
                <a:cs typeface="Play"/>
                <a:sym typeface="Play"/>
              </a:rPr>
              <a:t>Cuidado aos filhos (com idade igual ou superior a 12 anos). </a:t>
            </a:r>
            <a:endParaRPr dirty="0">
              <a:latin typeface="Aptos Display" panose="020B0004020202020204" pitchFamily="34" charset="0"/>
            </a:endParaRPr>
          </a:p>
          <a:p>
            <a:pPr marL="342900" marR="0" lvl="0" indent="-342900" algn="l" rtl="0">
              <a:lnSpc>
                <a:spcPct val="107000"/>
              </a:lnSpc>
              <a:spcBef>
                <a:spcPts val="0"/>
              </a:spcBef>
              <a:spcAft>
                <a:spcPts val="0"/>
              </a:spcAft>
              <a:buClr>
                <a:srgbClr val="0E1720"/>
              </a:buClr>
              <a:buSzPts val="1000"/>
              <a:buFont typeface="Noto Sans Symbols"/>
              <a:buChar char="∙"/>
            </a:pPr>
            <a:r>
              <a:rPr lang="pt-PT" sz="1000" dirty="0">
                <a:solidFill>
                  <a:srgbClr val="0E1720"/>
                </a:solidFill>
                <a:latin typeface="Aptos Display" panose="020B0004020202020204" pitchFamily="34" charset="0"/>
                <a:ea typeface="Play"/>
                <a:cs typeface="Play"/>
                <a:sym typeface="Play"/>
              </a:rPr>
              <a:t>Cuidado a pessoas dependentes a seu cargo.</a:t>
            </a:r>
            <a:endParaRPr dirty="0">
              <a:latin typeface="Aptos Display" panose="020B0004020202020204" pitchFamily="34" charset="0"/>
            </a:endParaRPr>
          </a:p>
          <a:p>
            <a:pPr marL="342900" marR="0" lvl="0" indent="-342900" algn="l" rtl="0">
              <a:lnSpc>
                <a:spcPct val="107000"/>
              </a:lnSpc>
              <a:spcBef>
                <a:spcPts val="0"/>
              </a:spcBef>
              <a:spcAft>
                <a:spcPts val="0"/>
              </a:spcAft>
              <a:buClr>
                <a:srgbClr val="0E1720"/>
              </a:buClr>
              <a:buSzPts val="1000"/>
              <a:buFont typeface="Noto Sans Symbols"/>
              <a:buChar char="∙"/>
            </a:pPr>
            <a:r>
              <a:rPr lang="pt-PT" sz="1000" dirty="0">
                <a:solidFill>
                  <a:srgbClr val="0E1720"/>
                </a:solidFill>
                <a:latin typeface="Aptos Display" panose="020B0004020202020204" pitchFamily="34" charset="0"/>
                <a:ea typeface="Play"/>
                <a:cs typeface="Play"/>
                <a:sym typeface="Play"/>
              </a:rPr>
              <a:t>Cumprimento de formalidades burocráticas da vida pessoal e familiar. </a:t>
            </a:r>
            <a:endParaRPr dirty="0">
              <a:latin typeface="Aptos Display" panose="020B0004020202020204" pitchFamily="34" charset="0"/>
            </a:endParaRPr>
          </a:p>
          <a:p>
            <a:pPr marL="342900" marR="0" lvl="0" indent="-342900" algn="l" rtl="0">
              <a:lnSpc>
                <a:spcPct val="107000"/>
              </a:lnSpc>
              <a:spcBef>
                <a:spcPts val="0"/>
              </a:spcBef>
              <a:spcAft>
                <a:spcPts val="0"/>
              </a:spcAft>
              <a:buClr>
                <a:srgbClr val="0E1720"/>
              </a:buClr>
              <a:buSzPts val="1000"/>
              <a:buFont typeface="Noto Sans Symbols"/>
              <a:buChar char="∙"/>
            </a:pPr>
            <a:r>
              <a:rPr lang="pt-PT" sz="1000" dirty="0">
                <a:solidFill>
                  <a:srgbClr val="0E1720"/>
                </a:solidFill>
                <a:latin typeface="Aptos Display" panose="020B0004020202020204" pitchFamily="34" charset="0"/>
                <a:ea typeface="Play"/>
                <a:cs typeface="Play"/>
                <a:sym typeface="Play"/>
              </a:rPr>
              <a:t>Realização de tarefas domésticas.</a:t>
            </a:r>
            <a:endParaRPr dirty="0">
              <a:latin typeface="Aptos Display" panose="020B0004020202020204" pitchFamily="34" charset="0"/>
            </a:endParaRPr>
          </a:p>
          <a:p>
            <a:pPr marL="342900" marR="0" lvl="0" indent="-342900" algn="l" rtl="0">
              <a:lnSpc>
                <a:spcPct val="107000"/>
              </a:lnSpc>
              <a:spcBef>
                <a:spcPts val="0"/>
              </a:spcBef>
              <a:spcAft>
                <a:spcPts val="0"/>
              </a:spcAft>
              <a:buClr>
                <a:srgbClr val="0E1720"/>
              </a:buClr>
              <a:buSzPts val="1000"/>
              <a:buFont typeface="Noto Sans Symbols"/>
              <a:buChar char="∙"/>
            </a:pPr>
            <a:r>
              <a:rPr lang="pt-PT" sz="1000" dirty="0">
                <a:solidFill>
                  <a:srgbClr val="0E1720"/>
                </a:solidFill>
                <a:latin typeface="Aptos Display" panose="020B0004020202020204" pitchFamily="34" charset="0"/>
                <a:ea typeface="Play"/>
                <a:cs typeface="Play"/>
                <a:sym typeface="Play"/>
              </a:rPr>
              <a:t>Conciliação entre atividades profissionais e pessoais. </a:t>
            </a:r>
            <a:endParaRPr dirty="0">
              <a:latin typeface="Aptos Display" panose="020B0004020202020204" pitchFamily="34" charset="0"/>
            </a:endParaRPr>
          </a:p>
        </p:txBody>
      </p:sp>
      <p:grpSp>
        <p:nvGrpSpPr>
          <p:cNvPr id="457" name="Google Shape;457;p8"/>
          <p:cNvGrpSpPr/>
          <p:nvPr/>
        </p:nvGrpSpPr>
        <p:grpSpPr>
          <a:xfrm>
            <a:off x="307890" y="2029680"/>
            <a:ext cx="1984373" cy="387985"/>
            <a:chOff x="0" y="-1"/>
            <a:chExt cx="1984857" cy="388190"/>
          </a:xfrm>
        </p:grpSpPr>
        <p:sp>
          <p:nvSpPr>
            <p:cNvPr id="458" name="Google Shape;458;p8"/>
            <p:cNvSpPr/>
            <p:nvPr/>
          </p:nvSpPr>
          <p:spPr>
            <a:xfrm>
              <a:off x="0" y="0"/>
              <a:ext cx="249923" cy="120994"/>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59" name="Google Shape;459;p8"/>
            <p:cNvSpPr/>
            <p:nvPr/>
          </p:nvSpPr>
          <p:spPr>
            <a:xfrm>
              <a:off x="243840" y="-1"/>
              <a:ext cx="1741017"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dirty="0">
                  <a:solidFill>
                    <a:schemeClr val="lt1"/>
                  </a:solidFill>
                  <a:latin typeface="Aptos Display" panose="020B0004020202020204" pitchFamily="34" charset="0"/>
                  <a:sym typeface="Arial"/>
                </a:rPr>
                <a:t>EM ANÁLISE</a:t>
              </a:r>
              <a:endParaRPr sz="1600" b="1" dirty="0">
                <a:solidFill>
                  <a:schemeClr val="lt1"/>
                </a:solidFill>
                <a:latin typeface="Aptos Display" panose="020B0004020202020204" pitchFamily="34" charset="0"/>
                <a:sym typeface="Arial"/>
              </a:endParaRPr>
            </a:p>
          </p:txBody>
        </p:sp>
      </p:grpSp>
      <p:sp>
        <p:nvSpPr>
          <p:cNvPr id="460" name="Google Shape;460;p8"/>
          <p:cNvSpPr/>
          <p:nvPr/>
        </p:nvSpPr>
        <p:spPr>
          <a:xfrm>
            <a:off x="3499823" y="2154536"/>
            <a:ext cx="3234690" cy="2622313"/>
          </a:xfrm>
          <a:prstGeom prst="rect">
            <a:avLst/>
          </a:prstGeom>
          <a:noFill/>
          <a:ln w="19050" cap="flat" cmpd="sng">
            <a:solidFill>
              <a:srgbClr val="F087B4"/>
            </a:solidFill>
            <a:prstDash val="solid"/>
            <a:miter lim="800000"/>
            <a:headEnd type="none" w="sm" len="sm"/>
            <a:tailEnd type="none" w="sm" len="sm"/>
          </a:ln>
        </p:spPr>
        <p:txBody>
          <a:bodyPr spcFirstLastPara="1" wrap="square" lIns="91425" tIns="365750" rIns="91425" bIns="45700" anchor="t" anchorCtr="0">
            <a:noAutofit/>
          </a:bodyPr>
          <a:lstStyle/>
          <a:p>
            <a:pPr marL="171450" marR="0" lvl="0" indent="-171450" algn="l" rtl="0">
              <a:spcBef>
                <a:spcPts val="0"/>
              </a:spcBef>
              <a:spcAft>
                <a:spcPts val="0"/>
              </a:spcAft>
              <a:buClr>
                <a:srgbClr val="0E1720"/>
              </a:buClr>
              <a:buSzPts val="1000"/>
              <a:buFont typeface="Arial"/>
              <a:buChar char="•"/>
            </a:pPr>
            <a:r>
              <a:rPr lang="pt-PT" sz="1000" dirty="0">
                <a:solidFill>
                  <a:srgbClr val="0E1720"/>
                </a:solidFill>
                <a:latin typeface="Aptos Display" panose="020B0004020202020204" pitchFamily="34" charset="0"/>
                <a:ea typeface="Play"/>
                <a:cs typeface="Play"/>
                <a:sym typeface="Play"/>
              </a:rPr>
              <a:t>Os </a:t>
            </a:r>
            <a:r>
              <a:rPr lang="pt-PT" sz="1000" b="1" dirty="0">
                <a:solidFill>
                  <a:srgbClr val="0E1720"/>
                </a:solidFill>
                <a:latin typeface="Aptos Display" panose="020B0004020202020204" pitchFamily="34" charset="0"/>
                <a:ea typeface="Play"/>
                <a:cs typeface="Play"/>
                <a:sym typeface="Play"/>
              </a:rPr>
              <a:t>homens assinalam valores médios de dificuldade mais elevados do que os apresentados pelas mulheres em todos os aspetos analisados</a:t>
            </a:r>
            <a:r>
              <a:rPr lang="pt-PT" sz="1000" dirty="0">
                <a:solidFill>
                  <a:srgbClr val="0E1720"/>
                </a:solidFill>
                <a:latin typeface="Aptos Display" panose="020B0004020202020204" pitchFamily="34" charset="0"/>
                <a:ea typeface="Play"/>
                <a:cs typeface="Play"/>
                <a:sym typeface="Play"/>
              </a:rPr>
              <a:t>, com destaque para o cuidado dos filhos e cuidado de dependentes. </a:t>
            </a:r>
            <a:endParaRPr sz="1000" dirty="0">
              <a:solidFill>
                <a:srgbClr val="0E1720"/>
              </a:solidFill>
              <a:latin typeface="Aptos Display" panose="020B0004020202020204" pitchFamily="34" charset="0"/>
              <a:ea typeface="Play"/>
              <a:cs typeface="Play"/>
              <a:sym typeface="Play"/>
            </a:endParaRPr>
          </a:p>
          <a:p>
            <a:pPr marL="171450" marR="0" lvl="0" indent="-171450" algn="l" rtl="0">
              <a:spcBef>
                <a:spcPts val="0"/>
              </a:spcBef>
              <a:spcAft>
                <a:spcPts val="0"/>
              </a:spcAft>
              <a:buClr>
                <a:srgbClr val="0E1720"/>
              </a:buClr>
              <a:buSzPts val="1000"/>
              <a:buFont typeface="Arial"/>
              <a:buChar char="•"/>
            </a:pPr>
            <a:r>
              <a:rPr lang="pt-PT" sz="1000" dirty="0">
                <a:solidFill>
                  <a:srgbClr val="0E1720"/>
                </a:solidFill>
                <a:latin typeface="Aptos Display" panose="020B0004020202020204" pitchFamily="34" charset="0"/>
                <a:ea typeface="Play"/>
                <a:cs typeface="Play"/>
                <a:sym typeface="Play"/>
              </a:rPr>
              <a:t>Confirmando as diferenças e a naturalização de papéis de género, as  </a:t>
            </a:r>
            <a:r>
              <a:rPr lang="pt-PT" sz="1000" b="1" dirty="0">
                <a:solidFill>
                  <a:srgbClr val="0E1720"/>
                </a:solidFill>
                <a:latin typeface="Aptos Display" panose="020B0004020202020204" pitchFamily="34" charset="0"/>
                <a:ea typeface="Play"/>
                <a:cs typeface="Play"/>
                <a:sym typeface="Play"/>
              </a:rPr>
              <a:t>mulheres assinalam  menor dificuldade na conciliação com atividades pessoais e cuidado aos filhos do que os homens</a:t>
            </a:r>
            <a:r>
              <a:rPr lang="pt-PT" sz="1000" dirty="0">
                <a:solidFill>
                  <a:srgbClr val="0E1720"/>
                </a:solidFill>
                <a:latin typeface="Aptos Display" panose="020B0004020202020204" pitchFamily="34" charset="0"/>
                <a:ea typeface="Play"/>
                <a:cs typeface="Play"/>
                <a:sym typeface="Play"/>
              </a:rPr>
              <a:t>, apresentando valores médios reveladores de mais dificuldade em relação ao cuidado da dependentes e ao cumprimento de formalidades que se relacionam com a atividade profissional.</a:t>
            </a:r>
            <a:endParaRPr dirty="0">
              <a:latin typeface="Aptos Display" panose="020B0004020202020204" pitchFamily="34" charset="0"/>
            </a:endParaRPr>
          </a:p>
          <a:p>
            <a:pPr marL="457200" marR="0" lvl="0" indent="0" algn="l" rtl="0">
              <a:spcBef>
                <a:spcPts val="0"/>
              </a:spcBef>
              <a:spcAft>
                <a:spcPts val="0"/>
              </a:spcAft>
              <a:buNone/>
            </a:pPr>
            <a:endParaRPr dirty="0"/>
          </a:p>
        </p:txBody>
      </p:sp>
      <p:grpSp>
        <p:nvGrpSpPr>
          <p:cNvPr id="461" name="Google Shape;461;p8"/>
          <p:cNvGrpSpPr/>
          <p:nvPr/>
        </p:nvGrpSpPr>
        <p:grpSpPr>
          <a:xfrm>
            <a:off x="3652229" y="2036270"/>
            <a:ext cx="1984373" cy="387985"/>
            <a:chOff x="0" y="-1"/>
            <a:chExt cx="1984857" cy="388190"/>
          </a:xfrm>
        </p:grpSpPr>
        <p:sp>
          <p:nvSpPr>
            <p:cNvPr id="462" name="Google Shape;462;p8"/>
            <p:cNvSpPr/>
            <p:nvPr/>
          </p:nvSpPr>
          <p:spPr>
            <a:xfrm>
              <a:off x="0" y="0"/>
              <a:ext cx="249923" cy="120994"/>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63" name="Google Shape;463;p8"/>
            <p:cNvSpPr/>
            <p:nvPr/>
          </p:nvSpPr>
          <p:spPr>
            <a:xfrm>
              <a:off x="243840" y="-1"/>
              <a:ext cx="1741017"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dirty="0">
                  <a:solidFill>
                    <a:schemeClr val="lt1"/>
                  </a:solidFill>
                  <a:latin typeface="Aptos Display" panose="020B0004020202020204" pitchFamily="34" charset="0"/>
                  <a:sym typeface="Arial"/>
                </a:rPr>
                <a:t>SÍNTESE</a:t>
              </a:r>
              <a:endParaRPr sz="1600" b="1" dirty="0">
                <a:solidFill>
                  <a:schemeClr val="lt1"/>
                </a:solidFill>
                <a:latin typeface="Aptos Display" panose="020B0004020202020204" pitchFamily="34" charset="0"/>
                <a:sym typeface="Arial"/>
              </a:endParaRPr>
            </a:p>
          </p:txBody>
        </p:sp>
      </p:grpSp>
      <p:grpSp>
        <p:nvGrpSpPr>
          <p:cNvPr id="464" name="Google Shape;464;p8"/>
          <p:cNvGrpSpPr/>
          <p:nvPr/>
        </p:nvGrpSpPr>
        <p:grpSpPr>
          <a:xfrm>
            <a:off x="351193" y="7863129"/>
            <a:ext cx="3540580" cy="387985"/>
            <a:chOff x="0" y="-1"/>
            <a:chExt cx="3541444" cy="388190"/>
          </a:xfrm>
        </p:grpSpPr>
        <p:sp>
          <p:nvSpPr>
            <p:cNvPr id="465" name="Google Shape;465;p8"/>
            <p:cNvSpPr/>
            <p:nvPr/>
          </p:nvSpPr>
          <p:spPr>
            <a:xfrm>
              <a:off x="0" y="0"/>
              <a:ext cx="249923" cy="120994"/>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66" name="Google Shape;466;p8"/>
            <p:cNvSpPr/>
            <p:nvPr/>
          </p:nvSpPr>
          <p:spPr>
            <a:xfrm>
              <a:off x="243839" y="-1"/>
              <a:ext cx="3297605"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a:solidFill>
                    <a:schemeClr val="lt1"/>
                  </a:solidFill>
                  <a:latin typeface="Arial"/>
                  <a:ea typeface="Arial"/>
                  <a:cs typeface="Arial"/>
                  <a:sym typeface="Arial"/>
                </a:rPr>
                <a:t>ESTRATÉGIAS DE AÇÃO </a:t>
              </a:r>
              <a:endParaRPr sz="1600" b="1">
                <a:solidFill>
                  <a:schemeClr val="lt1"/>
                </a:solidFill>
                <a:latin typeface="Arial"/>
                <a:ea typeface="Arial"/>
                <a:cs typeface="Arial"/>
                <a:sym typeface="Arial"/>
              </a:endParaRPr>
            </a:p>
          </p:txBody>
        </p:sp>
      </p:grpSp>
      <p:grpSp>
        <p:nvGrpSpPr>
          <p:cNvPr id="467" name="Google Shape;467;p8"/>
          <p:cNvGrpSpPr/>
          <p:nvPr/>
        </p:nvGrpSpPr>
        <p:grpSpPr>
          <a:xfrm>
            <a:off x="0" y="552"/>
            <a:ext cx="6858000" cy="1846368"/>
            <a:chOff x="0" y="1414"/>
            <a:chExt cx="6858000" cy="1846368"/>
          </a:xfrm>
        </p:grpSpPr>
        <p:sp>
          <p:nvSpPr>
            <p:cNvPr id="468" name="Google Shape;468;p8"/>
            <p:cNvSpPr/>
            <p:nvPr/>
          </p:nvSpPr>
          <p:spPr>
            <a:xfrm>
              <a:off x="0" y="1414"/>
              <a:ext cx="6858000" cy="1846368"/>
            </a:xfrm>
            <a:prstGeom prst="rect">
              <a:avLst/>
            </a:prstGeom>
            <a:solidFill>
              <a:srgbClr val="13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69" name="Google Shape;469;p8"/>
            <p:cNvSpPr txBox="1"/>
            <p:nvPr/>
          </p:nvSpPr>
          <p:spPr>
            <a:xfrm>
              <a:off x="1123358" y="673812"/>
              <a:ext cx="454855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400" dirty="0">
                  <a:solidFill>
                    <a:srgbClr val="FFFFFF"/>
                  </a:solidFill>
                  <a:latin typeface="Play"/>
                  <a:ea typeface="Play"/>
                  <a:cs typeface="Play"/>
                  <a:sym typeface="Play"/>
                </a:rPr>
                <a:t>ENTRE A VIDA PROFISSIONAL, FAMILIAR E PESSOAL</a:t>
              </a:r>
              <a:endParaRPr sz="14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pic>
          <p:nvPicPr>
            <p:cNvPr id="470" name="Google Shape;470;p8" descr="Uma imagem com captura de ecrã, Gráficos, design gráfico, Tipo de letra&#10;&#10;Descrição gerada automaticamente"/>
            <p:cNvPicPr preferRelativeResize="0"/>
            <p:nvPr/>
          </p:nvPicPr>
          <p:blipFill rotWithShape="1">
            <a:blip r:embed="rId3">
              <a:alphaModFix/>
            </a:blip>
            <a:srcRect l="29633" t="17718" r="31419" b="35330"/>
            <a:stretch/>
          </p:blipFill>
          <p:spPr>
            <a:xfrm>
              <a:off x="5671181" y="95763"/>
              <a:ext cx="1063332" cy="1025477"/>
            </a:xfrm>
            <a:prstGeom prst="rect">
              <a:avLst/>
            </a:prstGeom>
            <a:noFill/>
            <a:ln>
              <a:noFill/>
            </a:ln>
          </p:spPr>
        </p:pic>
        <p:grpSp>
          <p:nvGrpSpPr>
            <p:cNvPr id="471" name="Google Shape;471;p8"/>
            <p:cNvGrpSpPr/>
            <p:nvPr/>
          </p:nvGrpSpPr>
          <p:grpSpPr>
            <a:xfrm>
              <a:off x="240168" y="166851"/>
              <a:ext cx="577085" cy="1302326"/>
              <a:chOff x="182144" y="310343"/>
              <a:chExt cx="606030" cy="1363294"/>
            </a:xfrm>
          </p:grpSpPr>
          <p:sp>
            <p:nvSpPr>
              <p:cNvPr id="472" name="Google Shape;472;p8"/>
              <p:cNvSpPr/>
              <p:nvPr/>
            </p:nvSpPr>
            <p:spPr>
              <a:xfrm>
                <a:off x="182144" y="310343"/>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3" name="Google Shape;473;p8"/>
              <p:cNvSpPr/>
              <p:nvPr/>
            </p:nvSpPr>
            <p:spPr>
              <a:xfrm>
                <a:off x="182144" y="559716"/>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4" name="Google Shape;474;p8"/>
              <p:cNvSpPr/>
              <p:nvPr/>
            </p:nvSpPr>
            <p:spPr>
              <a:xfrm>
                <a:off x="182144" y="809877"/>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5" name="Google Shape;475;p8"/>
              <p:cNvSpPr/>
              <p:nvPr/>
            </p:nvSpPr>
            <p:spPr>
              <a:xfrm>
                <a:off x="182144" y="1059251"/>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6" name="Google Shape;476;p8"/>
              <p:cNvSpPr/>
              <p:nvPr/>
            </p:nvSpPr>
            <p:spPr>
              <a:xfrm>
                <a:off x="182144" y="1309411"/>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7" name="Google Shape;477;p8"/>
              <p:cNvSpPr/>
              <p:nvPr/>
            </p:nvSpPr>
            <p:spPr>
              <a:xfrm>
                <a:off x="182144" y="1558784"/>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8" name="Google Shape;478;p8"/>
              <p:cNvSpPr/>
              <p:nvPr/>
            </p:nvSpPr>
            <p:spPr>
              <a:xfrm>
                <a:off x="425054" y="310343"/>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9" name="Google Shape;479;p8"/>
              <p:cNvSpPr/>
              <p:nvPr/>
            </p:nvSpPr>
            <p:spPr>
              <a:xfrm>
                <a:off x="425054" y="559716"/>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0" name="Google Shape;480;p8"/>
              <p:cNvSpPr/>
              <p:nvPr/>
            </p:nvSpPr>
            <p:spPr>
              <a:xfrm>
                <a:off x="425054" y="809877"/>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1" name="Google Shape;481;p8"/>
              <p:cNvSpPr/>
              <p:nvPr/>
            </p:nvSpPr>
            <p:spPr>
              <a:xfrm>
                <a:off x="425054" y="1059251"/>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2" name="Google Shape;482;p8"/>
              <p:cNvSpPr/>
              <p:nvPr/>
            </p:nvSpPr>
            <p:spPr>
              <a:xfrm>
                <a:off x="425054" y="1309411"/>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3" name="Google Shape;483;p8"/>
              <p:cNvSpPr/>
              <p:nvPr/>
            </p:nvSpPr>
            <p:spPr>
              <a:xfrm>
                <a:off x="425054" y="1558784"/>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4" name="Google Shape;484;p8"/>
              <p:cNvSpPr/>
              <p:nvPr/>
            </p:nvSpPr>
            <p:spPr>
              <a:xfrm>
                <a:off x="667134" y="310343"/>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5" name="Google Shape;485;p8"/>
              <p:cNvSpPr/>
              <p:nvPr/>
            </p:nvSpPr>
            <p:spPr>
              <a:xfrm>
                <a:off x="667134" y="559716"/>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6" name="Google Shape;486;p8"/>
              <p:cNvSpPr/>
              <p:nvPr/>
            </p:nvSpPr>
            <p:spPr>
              <a:xfrm>
                <a:off x="667134" y="809877"/>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7" name="Google Shape;487;p8"/>
              <p:cNvSpPr/>
              <p:nvPr/>
            </p:nvSpPr>
            <p:spPr>
              <a:xfrm>
                <a:off x="667134" y="1059251"/>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8" name="Google Shape;488;p8"/>
              <p:cNvSpPr/>
              <p:nvPr/>
            </p:nvSpPr>
            <p:spPr>
              <a:xfrm>
                <a:off x="667134" y="1309411"/>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9" name="Google Shape;489;p8"/>
              <p:cNvSpPr/>
              <p:nvPr/>
            </p:nvSpPr>
            <p:spPr>
              <a:xfrm>
                <a:off x="667134" y="1558784"/>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90" name="Google Shape;490;p8"/>
            <p:cNvSpPr txBox="1"/>
            <p:nvPr/>
          </p:nvSpPr>
          <p:spPr>
            <a:xfrm>
              <a:off x="1220117" y="282016"/>
              <a:ext cx="2675890" cy="452755"/>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pt-PT" sz="2400" b="1">
                  <a:solidFill>
                    <a:srgbClr val="FFFFFF"/>
                  </a:solidFill>
                  <a:latin typeface="Play"/>
                  <a:ea typeface="Play"/>
                  <a:cs typeface="Play"/>
                  <a:sym typeface="Play"/>
                </a:rPr>
                <a:t>CONCILIAÇÃO</a:t>
              </a:r>
              <a:endParaRPr sz="2000" b="1">
                <a:solidFill>
                  <a:schemeClr val="dk1"/>
                </a:solidFill>
                <a:latin typeface="Arial"/>
                <a:ea typeface="Arial"/>
                <a:cs typeface="Arial"/>
                <a:sym typeface="Arial"/>
              </a:endParaRPr>
            </a:p>
          </p:txBody>
        </p:sp>
        <p:cxnSp>
          <p:nvCxnSpPr>
            <p:cNvPr id="491" name="Google Shape;491;p8"/>
            <p:cNvCxnSpPr/>
            <p:nvPr/>
          </p:nvCxnSpPr>
          <p:spPr>
            <a:xfrm>
              <a:off x="1266532" y="1033316"/>
              <a:ext cx="981075" cy="0"/>
            </a:xfrm>
            <a:prstGeom prst="straightConnector1">
              <a:avLst/>
            </a:prstGeom>
            <a:noFill/>
            <a:ln w="76200" cap="sq" cmpd="sng">
              <a:solidFill>
                <a:schemeClr val="lt1"/>
              </a:solidFill>
              <a:prstDash val="solid"/>
              <a:miter lim="800000"/>
              <a:headEnd type="none" w="sm" len="sm"/>
              <a:tailEnd type="none" w="sm" len="sm"/>
            </a:ln>
          </p:spPr>
        </p:cxnSp>
        <p:sp>
          <p:nvSpPr>
            <p:cNvPr id="492" name="Google Shape;492;p8"/>
            <p:cNvSpPr txBox="1"/>
            <p:nvPr/>
          </p:nvSpPr>
          <p:spPr>
            <a:xfrm>
              <a:off x="1123358" y="1176098"/>
              <a:ext cx="3605742"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200" dirty="0">
                  <a:solidFill>
                    <a:srgbClr val="F087B4"/>
                  </a:solidFill>
                  <a:latin typeface="Play"/>
                  <a:ea typeface="Play"/>
                  <a:cs typeface="Play"/>
                  <a:sym typeface="Play"/>
                </a:rPr>
                <a:t>[Dificuldades e desafios na conciliação da vida profissional, familiar e pessoal entre géneros]</a:t>
              </a:r>
              <a:endParaRPr sz="1200" dirty="0">
                <a:solidFill>
                  <a:srgbClr val="F087B4"/>
                </a:solidFill>
                <a:latin typeface="Arial"/>
                <a:ea typeface="Arial"/>
                <a:cs typeface="Arial"/>
                <a:sym typeface="Arial"/>
              </a:endParaRPr>
            </a:p>
            <a:p>
              <a:pPr marL="0" marR="0" lvl="0" indent="0" algn="l" rtl="0">
                <a:spcBef>
                  <a:spcPts val="0"/>
                </a:spcBef>
                <a:spcAft>
                  <a:spcPts val="0"/>
                </a:spcAft>
                <a:buNone/>
              </a:pPr>
              <a:endParaRPr sz="1000" dirty="0">
                <a:solidFill>
                  <a:schemeClr val="dk1"/>
                </a:solidFill>
                <a:latin typeface="Arial"/>
                <a:ea typeface="Arial"/>
                <a:cs typeface="Arial"/>
                <a:sym typeface="Arial"/>
              </a:endParaRPr>
            </a:p>
          </p:txBody>
        </p:sp>
      </p:grpSp>
      <p:sp>
        <p:nvSpPr>
          <p:cNvPr id="493" name="Google Shape;493;p8"/>
          <p:cNvSpPr/>
          <p:nvPr/>
        </p:nvSpPr>
        <p:spPr>
          <a:xfrm>
            <a:off x="2336062" y="977596"/>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4" name="Google Shape;494;p8"/>
          <p:cNvSpPr/>
          <p:nvPr/>
        </p:nvSpPr>
        <p:spPr>
          <a:xfrm>
            <a:off x="2496929" y="977596"/>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5" name="Google Shape;495;p8"/>
          <p:cNvSpPr/>
          <p:nvPr/>
        </p:nvSpPr>
        <p:spPr>
          <a:xfrm>
            <a:off x="2666263" y="977596"/>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6" name="Google Shape;496;p8"/>
          <p:cNvSpPr/>
          <p:nvPr/>
        </p:nvSpPr>
        <p:spPr>
          <a:xfrm>
            <a:off x="131025" y="7984874"/>
            <a:ext cx="6587400" cy="1846500"/>
          </a:xfrm>
          <a:prstGeom prst="rect">
            <a:avLst/>
          </a:prstGeom>
          <a:noFill/>
          <a:ln w="25400" cap="flat" cmpd="sng">
            <a:solidFill>
              <a:srgbClr val="F087B4"/>
            </a:solidFill>
            <a:prstDash val="solid"/>
            <a:miter lim="800000"/>
            <a:headEnd type="none" w="sm" len="sm"/>
            <a:tailEnd type="none" w="sm" len="sm"/>
          </a:ln>
        </p:spPr>
        <p:txBody>
          <a:bodyPr spcFirstLastPara="1" wrap="square" lIns="182875" tIns="365750" rIns="182875" bIns="45700" anchor="t" anchorCtr="0">
            <a:noAutofit/>
          </a:bodyPr>
          <a:lstStyle/>
          <a:p>
            <a:pPr marL="336550" lvl="0" indent="-171450" algn="just" rtl="0">
              <a:spcBef>
                <a:spcPts val="0"/>
              </a:spcBef>
              <a:spcAft>
                <a:spcPts val="0"/>
              </a:spcAft>
              <a:buClr>
                <a:srgbClr val="121C26"/>
              </a:buClr>
              <a:buSzPts val="1000"/>
              <a:buFont typeface="Arial" panose="020B0604020202020204" pitchFamily="34" charset="0"/>
              <a:buChar char="•"/>
            </a:pPr>
            <a:r>
              <a:rPr lang="pt-PT" sz="1000" dirty="0">
                <a:solidFill>
                  <a:srgbClr val="121C26"/>
                </a:solidFill>
                <a:latin typeface="Aptos Display" panose="020B0004020202020204" pitchFamily="34" charset="0"/>
                <a:ea typeface="Play"/>
                <a:cs typeface="Play"/>
                <a:sym typeface="Play"/>
              </a:rPr>
              <a:t>É necessário desenvolver políticas de tempo no contexto das organizações de trabalho, cuidando dos contextos sociais e geográficos onde vivem as pessoas e suas necessidades de tempo diárias.</a:t>
            </a:r>
            <a:endParaRPr sz="1000" dirty="0">
              <a:solidFill>
                <a:srgbClr val="121C26"/>
              </a:solidFill>
              <a:latin typeface="Aptos Display" panose="020B0004020202020204" pitchFamily="34" charset="0"/>
              <a:ea typeface="Play"/>
              <a:cs typeface="Play"/>
              <a:sym typeface="Play"/>
            </a:endParaRPr>
          </a:p>
          <a:p>
            <a:pPr marL="336550" lvl="0" indent="-171450" algn="just" rtl="0">
              <a:spcBef>
                <a:spcPts val="0"/>
              </a:spcBef>
              <a:spcAft>
                <a:spcPts val="0"/>
              </a:spcAft>
              <a:buClr>
                <a:srgbClr val="121C26"/>
              </a:buClr>
              <a:buSzPts val="1000"/>
              <a:buFont typeface="Arial" panose="020B0604020202020204" pitchFamily="34" charset="0"/>
              <a:buChar char="•"/>
            </a:pPr>
            <a:r>
              <a:rPr lang="pt-PT" sz="1000" dirty="0">
                <a:solidFill>
                  <a:srgbClr val="121C26"/>
                </a:solidFill>
                <a:latin typeface="Aptos Display" panose="020B0004020202020204" pitchFamily="34" charset="0"/>
                <a:ea typeface="Play"/>
                <a:cs typeface="Play"/>
                <a:sym typeface="Play"/>
              </a:rPr>
              <a:t>Regista-se a  premência de  investir em medidas proativas de consciencialização para a igualdade de género no espaço doméstico. </a:t>
            </a:r>
            <a:endParaRPr sz="1000" dirty="0">
              <a:solidFill>
                <a:srgbClr val="121C26"/>
              </a:solidFill>
              <a:latin typeface="Aptos Display" panose="020B0004020202020204" pitchFamily="34" charset="0"/>
              <a:ea typeface="Play"/>
              <a:cs typeface="Play"/>
              <a:sym typeface="Play"/>
            </a:endParaRPr>
          </a:p>
          <a:p>
            <a:pPr marL="336550" lvl="0" indent="-171450" algn="just" rtl="0">
              <a:spcBef>
                <a:spcPts val="0"/>
              </a:spcBef>
              <a:spcAft>
                <a:spcPts val="0"/>
              </a:spcAft>
              <a:buClr>
                <a:srgbClr val="121C26"/>
              </a:buClr>
              <a:buSzPts val="1000"/>
              <a:buFont typeface="Arial" panose="020B0604020202020204" pitchFamily="34" charset="0"/>
              <a:buChar char="•"/>
            </a:pPr>
            <a:r>
              <a:rPr lang="pt-PT" sz="1000" dirty="0">
                <a:solidFill>
                  <a:srgbClr val="121C26"/>
                </a:solidFill>
                <a:latin typeface="Aptos Display" panose="020B0004020202020204" pitchFamily="34" charset="0"/>
                <a:ea typeface="Play"/>
                <a:cs typeface="Play"/>
                <a:sym typeface="Play"/>
              </a:rPr>
              <a:t>Outras medidas relativas ao reforço do trabalho em casa, introdução de horários que beneficiam os tempos familiares são também de elevada pertinência.</a:t>
            </a:r>
            <a:endParaRPr sz="1000" dirty="0">
              <a:solidFill>
                <a:srgbClr val="121C26"/>
              </a:solidFill>
              <a:latin typeface="Aptos Display" panose="020B0004020202020204" pitchFamily="34" charset="0"/>
              <a:ea typeface="Play"/>
              <a:cs typeface="Play"/>
              <a:sym typeface="Play"/>
            </a:endParaRPr>
          </a:p>
          <a:p>
            <a:pPr marL="336550" lvl="0" indent="-171450" algn="just" rtl="0">
              <a:spcBef>
                <a:spcPts val="0"/>
              </a:spcBef>
              <a:spcAft>
                <a:spcPts val="0"/>
              </a:spcAft>
              <a:buClr>
                <a:srgbClr val="121C26"/>
              </a:buClr>
              <a:buSzPts val="1000"/>
              <a:buFont typeface="Arial" panose="020B0604020202020204" pitchFamily="34" charset="0"/>
              <a:buChar char="•"/>
            </a:pPr>
            <a:r>
              <a:rPr lang="pt-PT" sz="1000" dirty="0">
                <a:solidFill>
                  <a:srgbClr val="121C26"/>
                </a:solidFill>
                <a:latin typeface="Aptos Display" panose="020B0004020202020204" pitchFamily="34" charset="0"/>
                <a:ea typeface="Play"/>
                <a:cs typeface="Play"/>
                <a:sym typeface="Play"/>
              </a:rPr>
              <a:t>Continua a revelar-se necessário a análise dos climas organizacionais, práticas de gestão de recursos humanos e intervenção psicossociológica orientada para o equilíbrio entre vida profissional, familiar e pessoal.</a:t>
            </a:r>
            <a:endParaRPr sz="1000" dirty="0">
              <a:solidFill>
                <a:srgbClr val="121C26"/>
              </a:solidFill>
              <a:latin typeface="Aptos Display" panose="020B0004020202020204" pitchFamily="34" charset="0"/>
              <a:ea typeface="Play"/>
              <a:cs typeface="Play"/>
              <a:sym typeface="Play"/>
            </a:endParaRPr>
          </a:p>
          <a:p>
            <a:pPr marL="457200" marR="0" lvl="0" indent="0" algn="l" rtl="0">
              <a:spcBef>
                <a:spcPts val="0"/>
              </a:spcBef>
              <a:spcAft>
                <a:spcPts val="0"/>
              </a:spcAft>
              <a:buNone/>
            </a:pPr>
            <a:endParaRPr sz="1000" b="1" dirty="0">
              <a:solidFill>
                <a:srgbClr val="0E1720"/>
              </a:solidFill>
              <a:latin typeface="Play"/>
              <a:ea typeface="Play"/>
              <a:cs typeface="Play"/>
              <a:sym typeface="Play"/>
            </a:endParaRPr>
          </a:p>
        </p:txBody>
      </p:sp>
      <p:grpSp>
        <p:nvGrpSpPr>
          <p:cNvPr id="497" name="Google Shape;497;p8"/>
          <p:cNvGrpSpPr/>
          <p:nvPr/>
        </p:nvGrpSpPr>
        <p:grpSpPr>
          <a:xfrm>
            <a:off x="359660" y="7863129"/>
            <a:ext cx="6138679" cy="387985"/>
            <a:chOff x="5704" y="-1"/>
            <a:chExt cx="4135678" cy="388190"/>
          </a:xfrm>
        </p:grpSpPr>
        <p:sp>
          <p:nvSpPr>
            <p:cNvPr id="498" name="Google Shape;498;p8"/>
            <p:cNvSpPr/>
            <p:nvPr/>
          </p:nvSpPr>
          <p:spPr>
            <a:xfrm>
              <a:off x="5704" y="0"/>
              <a:ext cx="155834" cy="120993"/>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99" name="Google Shape;499;p8"/>
            <p:cNvSpPr/>
            <p:nvPr/>
          </p:nvSpPr>
          <p:spPr>
            <a:xfrm>
              <a:off x="243838" y="-1"/>
              <a:ext cx="3897544"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dirty="0">
                  <a:solidFill>
                    <a:schemeClr val="lt1"/>
                  </a:solidFill>
                  <a:latin typeface="Aptos Display" panose="020B0004020202020204" pitchFamily="34" charset="0"/>
                  <a:sym typeface="Arial"/>
                </a:rPr>
                <a:t>CONSIDERAÇÕES &amp; RECOMENDAÇÕES</a:t>
              </a:r>
              <a:endParaRPr sz="1600" b="1" dirty="0">
                <a:solidFill>
                  <a:schemeClr val="lt1"/>
                </a:solidFill>
                <a:latin typeface="Aptos Display" panose="020B0004020202020204" pitchFamily="34" charset="0"/>
                <a:sym typeface="Arial"/>
              </a:endParaRPr>
            </a:p>
          </p:txBody>
        </p:sp>
      </p:grpSp>
      <p:grpSp>
        <p:nvGrpSpPr>
          <p:cNvPr id="502" name="Google Shape;502;p8"/>
          <p:cNvGrpSpPr/>
          <p:nvPr/>
        </p:nvGrpSpPr>
        <p:grpSpPr>
          <a:xfrm>
            <a:off x="126726" y="4837432"/>
            <a:ext cx="4462206" cy="526108"/>
            <a:chOff x="0" y="200967"/>
            <a:chExt cx="2941093" cy="526111"/>
          </a:xfrm>
        </p:grpSpPr>
        <p:sp>
          <p:nvSpPr>
            <p:cNvPr id="503" name="Google Shape;503;p8"/>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04" name="Google Shape;504;p8"/>
            <p:cNvSpPr/>
            <p:nvPr/>
          </p:nvSpPr>
          <p:spPr>
            <a:xfrm>
              <a:off x="0" y="200967"/>
              <a:ext cx="2941093" cy="348321"/>
            </a:xfrm>
            <a:prstGeom prst="rect">
              <a:avLst/>
            </a:prstGeom>
            <a:solidFill>
              <a:srgbClr val="121C26"/>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rial"/>
                <a:ea typeface="Arial"/>
                <a:cs typeface="Arial"/>
                <a:sym typeface="Arial"/>
              </a:endParaRPr>
            </a:p>
          </p:txBody>
        </p:sp>
      </p:grpSp>
      <p:grpSp>
        <p:nvGrpSpPr>
          <p:cNvPr id="505" name="Google Shape;505;p8"/>
          <p:cNvGrpSpPr/>
          <p:nvPr/>
        </p:nvGrpSpPr>
        <p:grpSpPr>
          <a:xfrm>
            <a:off x="3793832" y="4837432"/>
            <a:ext cx="2940681" cy="526108"/>
            <a:chOff x="0" y="200967"/>
            <a:chExt cx="2941093" cy="526111"/>
          </a:xfrm>
        </p:grpSpPr>
        <p:sp>
          <p:nvSpPr>
            <p:cNvPr id="506" name="Google Shape;506;p8"/>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F087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07" name="Google Shape;507;p8"/>
            <p:cNvSpPr/>
            <p:nvPr/>
          </p:nvSpPr>
          <p:spPr>
            <a:xfrm>
              <a:off x="0" y="200967"/>
              <a:ext cx="2941093" cy="348321"/>
            </a:xfrm>
            <a:prstGeom prst="rect">
              <a:avLst/>
            </a:prstGeom>
            <a:solidFill>
              <a:srgbClr val="F087B4"/>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rial"/>
                <a:ea typeface="Arial"/>
                <a:cs typeface="Arial"/>
                <a:sym typeface="Arial"/>
              </a:endParaRPr>
            </a:p>
          </p:txBody>
        </p:sp>
      </p:grpSp>
      <p:pic>
        <p:nvPicPr>
          <p:cNvPr id="508" name="Google Shape;508;p8"/>
          <p:cNvPicPr preferRelativeResize="0"/>
          <p:nvPr/>
        </p:nvPicPr>
        <p:blipFill rotWithShape="1">
          <a:blip r:embed="rId4">
            <a:alphaModFix/>
          </a:blip>
          <a:srcRect r="39527" b="74251"/>
          <a:stretch/>
        </p:blipFill>
        <p:spPr>
          <a:xfrm>
            <a:off x="5794038" y="4832980"/>
            <a:ext cx="723018" cy="307857"/>
          </a:xfrm>
          <a:prstGeom prst="rect">
            <a:avLst/>
          </a:prstGeom>
          <a:noFill/>
          <a:ln>
            <a:noFill/>
          </a:ln>
        </p:spPr>
      </p:pic>
      <p:sp>
        <p:nvSpPr>
          <p:cNvPr id="509" name="Google Shape;509;p8"/>
          <p:cNvSpPr txBox="1"/>
          <p:nvPr/>
        </p:nvSpPr>
        <p:spPr>
          <a:xfrm>
            <a:off x="245439" y="4839912"/>
            <a:ext cx="495690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dirty="0">
                <a:solidFill>
                  <a:schemeClr val="lt1"/>
                </a:solidFill>
                <a:latin typeface="Aptos Display" panose="020B0004020202020204" pitchFamily="34" charset="0"/>
              </a:rPr>
              <a:t>Valores Médios</a:t>
            </a:r>
            <a:endParaRPr sz="1800" dirty="0">
              <a:latin typeface="Aptos Display" panose="020B0004020202020204" pitchFamily="34" charset="0"/>
            </a:endParaRPr>
          </a:p>
        </p:txBody>
      </p:sp>
      <p:pic>
        <p:nvPicPr>
          <p:cNvPr id="510" name="Google Shape;510;p8"/>
          <p:cNvPicPr preferRelativeResize="0"/>
          <p:nvPr/>
        </p:nvPicPr>
        <p:blipFill rotWithShape="1">
          <a:blip r:embed="rId4">
            <a:alphaModFix/>
          </a:blip>
          <a:srcRect l="23718" t="-551" r="39527" b="74251"/>
          <a:stretch/>
        </p:blipFill>
        <p:spPr>
          <a:xfrm>
            <a:off x="5660662" y="2132265"/>
            <a:ext cx="439441" cy="314447"/>
          </a:xfrm>
          <a:prstGeom prst="rect">
            <a:avLst/>
          </a:prstGeom>
          <a:noFill/>
          <a:ln>
            <a:noFill/>
          </a:ln>
        </p:spPr>
      </p:pic>
      <p:sp>
        <p:nvSpPr>
          <p:cNvPr id="2" name="CaixaDeTexto 1">
            <a:extLst>
              <a:ext uri="{FF2B5EF4-FFF2-40B4-BE49-F238E27FC236}">
                <a16:creationId xmlns:a16="http://schemas.microsoft.com/office/drawing/2014/main" id="{81C56BE1-1FB1-F7B8-4370-E017785BFB56}"/>
              </a:ext>
            </a:extLst>
          </p:cNvPr>
          <p:cNvSpPr txBox="1"/>
          <p:nvPr/>
        </p:nvSpPr>
        <p:spPr>
          <a:xfrm>
            <a:off x="5347410" y="4877974"/>
            <a:ext cx="532972" cy="307777"/>
          </a:xfrm>
          <a:prstGeom prst="rect">
            <a:avLst/>
          </a:prstGeom>
          <a:noFill/>
        </p:spPr>
        <p:txBody>
          <a:bodyPr wrap="square">
            <a:spAutoFit/>
          </a:bodyPr>
          <a:lstStyle/>
          <a:p>
            <a:pPr algn="r"/>
            <a:r>
              <a:rPr lang="pt-PT" b="1" dirty="0">
                <a:solidFill>
                  <a:srgbClr val="121C26"/>
                </a:solidFill>
                <a:latin typeface="Aptos Display" panose="020B0004020202020204" pitchFamily="34" charset="0"/>
              </a:rPr>
              <a:t>P.26</a:t>
            </a:r>
          </a:p>
        </p:txBody>
      </p:sp>
      <p:pic>
        <p:nvPicPr>
          <p:cNvPr id="4" name="Imagem 3" descr="Uma imagem com texto, Tipo de letra, algebra, recibo&#10;&#10;Descrição gerada automaticamente">
            <a:extLst>
              <a:ext uri="{FF2B5EF4-FFF2-40B4-BE49-F238E27FC236}">
                <a16:creationId xmlns:a16="http://schemas.microsoft.com/office/drawing/2014/main" id="{CA7EBDCE-F811-CFC9-50AD-4B9F6954E19F}"/>
              </a:ext>
            </a:extLst>
          </p:cNvPr>
          <p:cNvPicPr>
            <a:picLocks noChangeAspect="1"/>
          </p:cNvPicPr>
          <p:nvPr/>
        </p:nvPicPr>
        <p:blipFill>
          <a:blip r:embed="rId5"/>
          <a:stretch>
            <a:fillRect/>
          </a:stretch>
        </p:blipFill>
        <p:spPr>
          <a:xfrm>
            <a:off x="906324" y="7308716"/>
            <a:ext cx="2116870" cy="537617"/>
          </a:xfrm>
          <a:prstGeom prst="rect">
            <a:avLst/>
          </a:prstGeom>
        </p:spPr>
      </p:pic>
      <p:pic>
        <p:nvPicPr>
          <p:cNvPr id="8" name="Imagem 7">
            <a:extLst>
              <a:ext uri="{FF2B5EF4-FFF2-40B4-BE49-F238E27FC236}">
                <a16:creationId xmlns:a16="http://schemas.microsoft.com/office/drawing/2014/main" id="{27E13859-3353-EA3B-89D5-AAD542DF800D}"/>
              </a:ext>
            </a:extLst>
          </p:cNvPr>
          <p:cNvPicPr>
            <a:picLocks noChangeAspect="1"/>
          </p:cNvPicPr>
          <p:nvPr/>
        </p:nvPicPr>
        <p:blipFill>
          <a:blip r:embed="rId6"/>
          <a:stretch>
            <a:fillRect/>
          </a:stretch>
        </p:blipFill>
        <p:spPr>
          <a:xfrm flipH="1">
            <a:off x="812613" y="7307015"/>
            <a:ext cx="66446" cy="537616"/>
          </a:xfrm>
          <a:prstGeom prst="rect">
            <a:avLst/>
          </a:prstGeom>
        </p:spPr>
      </p:pic>
      <p:pic>
        <p:nvPicPr>
          <p:cNvPr id="10" name="Imagem 9" descr="Uma imagem com captura de ecrã, Saturação de cores, file&#10;&#10;Descrição gerada automaticamente">
            <a:extLst>
              <a:ext uri="{FF2B5EF4-FFF2-40B4-BE49-F238E27FC236}">
                <a16:creationId xmlns:a16="http://schemas.microsoft.com/office/drawing/2014/main" id="{C56C450E-8B78-012A-9747-B912C031FD40}"/>
              </a:ext>
            </a:extLst>
          </p:cNvPr>
          <p:cNvPicPr>
            <a:picLocks noChangeAspect="1"/>
          </p:cNvPicPr>
          <p:nvPr/>
        </p:nvPicPr>
        <p:blipFill>
          <a:blip r:embed="rId7"/>
          <a:stretch>
            <a:fillRect/>
          </a:stretch>
        </p:blipFill>
        <p:spPr>
          <a:xfrm>
            <a:off x="351193" y="5363540"/>
            <a:ext cx="4442197" cy="1899505"/>
          </a:xfrm>
          <a:prstGeom prst="rect">
            <a:avLst/>
          </a:prstGeom>
        </p:spPr>
      </p:pic>
      <p:pic>
        <p:nvPicPr>
          <p:cNvPr id="11" name="Google Shape;396;p7">
            <a:extLst>
              <a:ext uri="{FF2B5EF4-FFF2-40B4-BE49-F238E27FC236}">
                <a16:creationId xmlns:a16="http://schemas.microsoft.com/office/drawing/2014/main" id="{9CB858AF-A98F-D9C7-9B06-0888680D4CA9}"/>
              </a:ext>
            </a:extLst>
          </p:cNvPr>
          <p:cNvPicPr preferRelativeResize="0"/>
          <p:nvPr/>
        </p:nvPicPr>
        <p:blipFill rotWithShape="1">
          <a:blip r:embed="rId4">
            <a:alphaModFix/>
          </a:blip>
          <a:srcRect r="77195" b="73865"/>
          <a:stretch/>
        </p:blipFill>
        <p:spPr>
          <a:xfrm>
            <a:off x="2356241" y="2116398"/>
            <a:ext cx="272659" cy="3124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9"/>
          <p:cNvSpPr/>
          <p:nvPr/>
        </p:nvSpPr>
        <p:spPr>
          <a:xfrm>
            <a:off x="147023" y="2147946"/>
            <a:ext cx="3234690" cy="2482323"/>
          </a:xfrm>
          <a:prstGeom prst="rect">
            <a:avLst/>
          </a:prstGeom>
          <a:noFill/>
          <a:ln w="19050" cap="flat" cmpd="sng">
            <a:solidFill>
              <a:srgbClr val="F087B4"/>
            </a:solidFill>
            <a:prstDash val="solid"/>
            <a:miter lim="800000"/>
            <a:headEnd type="none" w="sm" len="sm"/>
            <a:tailEnd type="none" w="sm" len="sm"/>
          </a:ln>
        </p:spPr>
        <p:txBody>
          <a:bodyPr spcFirstLastPara="1" wrap="square" lIns="91425" tIns="365750" rIns="91425" bIns="45700" anchor="t" anchorCtr="0">
            <a:noAutofit/>
          </a:bodyPr>
          <a:lstStyle/>
          <a:p>
            <a:pPr marL="0" marR="0" lvl="0" indent="0" algn="l" rtl="0">
              <a:lnSpc>
                <a:spcPct val="107000"/>
              </a:lnSpc>
              <a:spcBef>
                <a:spcPts val="0"/>
              </a:spcBef>
              <a:spcAft>
                <a:spcPts val="0"/>
              </a:spcAft>
              <a:buNone/>
            </a:pPr>
            <a:r>
              <a:rPr lang="pt-PT" sz="1000" dirty="0">
                <a:solidFill>
                  <a:srgbClr val="121C26"/>
                </a:solidFill>
                <a:latin typeface="Aptos Display" panose="020B0004020202020204" pitchFamily="34" charset="0"/>
                <a:ea typeface="Play"/>
                <a:cs typeface="Play"/>
                <a:sym typeface="Play"/>
              </a:rPr>
              <a:t>E</a:t>
            </a:r>
            <a:r>
              <a:rPr lang="pt-PT" sz="1000" b="1" dirty="0">
                <a:solidFill>
                  <a:srgbClr val="121C26"/>
                </a:solidFill>
                <a:latin typeface="Aptos Display" panose="020B0004020202020204" pitchFamily="34" charset="0"/>
                <a:ea typeface="Play"/>
                <a:cs typeface="Play"/>
                <a:sym typeface="Play"/>
              </a:rPr>
              <a:t>scala de 0 a 10 </a:t>
            </a:r>
            <a:r>
              <a:rPr lang="pt-PT" sz="1000" dirty="0">
                <a:solidFill>
                  <a:srgbClr val="121C26"/>
                </a:solidFill>
                <a:latin typeface="Aptos Display" panose="020B0004020202020204" pitchFamily="34" charset="0"/>
                <a:ea typeface="Play"/>
                <a:cs typeface="Play"/>
                <a:sym typeface="Play"/>
              </a:rPr>
              <a:t>em que indicando  que  0 corresponde abaixo  prejuízo e 10 a muito prejuízo </a:t>
            </a:r>
            <a:endParaRPr sz="1000" dirty="0">
              <a:solidFill>
                <a:srgbClr val="121C26"/>
              </a:solidFill>
              <a:latin typeface="Aptos Display" panose="020B0004020202020204" pitchFamily="34" charset="0"/>
              <a:ea typeface="Play"/>
              <a:cs typeface="Play"/>
              <a:sym typeface="Play"/>
            </a:endParaRPr>
          </a:p>
          <a:p>
            <a:pPr marL="0" marR="0" lvl="0" indent="0" algn="l" rtl="0">
              <a:lnSpc>
                <a:spcPct val="107000"/>
              </a:lnSpc>
              <a:spcBef>
                <a:spcPts val="0"/>
              </a:spcBef>
              <a:spcAft>
                <a:spcPts val="0"/>
              </a:spcAft>
              <a:buNone/>
            </a:pPr>
            <a:r>
              <a:rPr lang="pt-PT" sz="1000" b="1" dirty="0">
                <a:solidFill>
                  <a:srgbClr val="121C26"/>
                </a:solidFill>
                <a:latin typeface="Aptos Display" panose="020B0004020202020204" pitchFamily="34" charset="0"/>
                <a:ea typeface="Play"/>
                <a:cs typeface="Play"/>
                <a:sym typeface="Play"/>
              </a:rPr>
              <a:t>pessoal nas seguintes dimensões</a:t>
            </a:r>
            <a:r>
              <a:rPr lang="pt-PT" sz="1000" dirty="0">
                <a:solidFill>
                  <a:srgbClr val="121C26"/>
                </a:solidFill>
                <a:latin typeface="Aptos Display" panose="020B0004020202020204" pitchFamily="34" charset="0"/>
                <a:ea typeface="Play"/>
                <a:cs typeface="Play"/>
                <a:sym typeface="Play"/>
              </a:rPr>
              <a:t>:</a:t>
            </a:r>
            <a:endParaRPr dirty="0">
              <a:latin typeface="Aptos Display" panose="020B0004020202020204" pitchFamily="34" charset="0"/>
            </a:endParaRPr>
          </a:p>
          <a:p>
            <a:pPr marL="342900" marR="0" lvl="0" indent="-342900" algn="l" rtl="0">
              <a:lnSpc>
                <a:spcPct val="107000"/>
              </a:lnSpc>
              <a:spcBef>
                <a:spcPts val="800"/>
              </a:spcBef>
              <a:spcAft>
                <a:spcPts val="0"/>
              </a:spcAft>
              <a:buClr>
                <a:srgbClr val="121C26"/>
              </a:buClr>
              <a:buSzPts val="1000"/>
              <a:buFont typeface="Noto Sans Symbols"/>
              <a:buChar char="∙"/>
            </a:pPr>
            <a:r>
              <a:rPr lang="pt-PT" sz="1000" dirty="0">
                <a:solidFill>
                  <a:srgbClr val="121C26"/>
                </a:solidFill>
                <a:latin typeface="Aptos Display" panose="020B0004020202020204" pitchFamily="34" charset="0"/>
                <a:ea typeface="Play"/>
                <a:cs typeface="Play"/>
                <a:sym typeface="Play"/>
              </a:rPr>
              <a:t>Implicações  da maternidade e paternidade na trajetória profissional.</a:t>
            </a:r>
            <a:endParaRPr dirty="0">
              <a:latin typeface="Aptos Display" panose="020B0004020202020204" pitchFamily="34" charset="0"/>
            </a:endParaRPr>
          </a:p>
          <a:p>
            <a:pPr marL="342900" marR="0" lvl="0" indent="-342900" algn="l" rtl="0">
              <a:lnSpc>
                <a:spcPct val="107000"/>
              </a:lnSpc>
              <a:spcBef>
                <a:spcPts val="0"/>
              </a:spcBef>
              <a:spcAft>
                <a:spcPts val="0"/>
              </a:spcAft>
              <a:buClr>
                <a:srgbClr val="121C26"/>
              </a:buClr>
              <a:buSzPts val="1000"/>
              <a:buFont typeface="Noto Sans Symbols"/>
              <a:buChar char="∙"/>
            </a:pPr>
            <a:r>
              <a:rPr lang="pt-PT" sz="1000" dirty="0">
                <a:solidFill>
                  <a:srgbClr val="121C26"/>
                </a:solidFill>
                <a:latin typeface="Aptos Display" panose="020B0004020202020204" pitchFamily="34" charset="0"/>
                <a:ea typeface="Play"/>
                <a:cs typeface="Play"/>
                <a:sym typeface="Play"/>
              </a:rPr>
              <a:t>Implicações  o da extensão da licença de  maternidade e paternidade na trajetória profissional.</a:t>
            </a:r>
            <a:endParaRPr dirty="0">
              <a:latin typeface="Aptos Display" panose="020B0004020202020204" pitchFamily="34" charset="0"/>
            </a:endParaRPr>
          </a:p>
          <a:p>
            <a:pPr marL="342900" marR="0" lvl="0" indent="-342900" algn="l" rtl="0">
              <a:lnSpc>
                <a:spcPct val="107000"/>
              </a:lnSpc>
              <a:spcBef>
                <a:spcPts val="0"/>
              </a:spcBef>
              <a:spcAft>
                <a:spcPts val="0"/>
              </a:spcAft>
              <a:buClr>
                <a:srgbClr val="121C26"/>
              </a:buClr>
              <a:buSzPts val="1000"/>
              <a:buFont typeface="Noto Sans Symbols"/>
              <a:buChar char="∙"/>
            </a:pPr>
            <a:r>
              <a:rPr lang="pt-PT" sz="1000" dirty="0">
                <a:solidFill>
                  <a:srgbClr val="121C26"/>
                </a:solidFill>
                <a:latin typeface="Aptos Display" panose="020B0004020202020204" pitchFamily="34" charset="0"/>
                <a:ea typeface="Play"/>
                <a:cs typeface="Play"/>
                <a:sym typeface="Play"/>
              </a:rPr>
              <a:t>Implicações  da solicitação da licença de  maternidade e paternidade na trajetória profissional.</a:t>
            </a:r>
            <a:endParaRPr dirty="0">
              <a:latin typeface="Aptos Display" panose="020B0004020202020204" pitchFamily="34" charset="0"/>
            </a:endParaRPr>
          </a:p>
        </p:txBody>
      </p:sp>
      <p:grpSp>
        <p:nvGrpSpPr>
          <p:cNvPr id="517" name="Google Shape;517;p9"/>
          <p:cNvGrpSpPr/>
          <p:nvPr/>
        </p:nvGrpSpPr>
        <p:grpSpPr>
          <a:xfrm>
            <a:off x="307890" y="2029680"/>
            <a:ext cx="1984373" cy="387985"/>
            <a:chOff x="0" y="-1"/>
            <a:chExt cx="1984857" cy="388190"/>
          </a:xfrm>
        </p:grpSpPr>
        <p:sp>
          <p:nvSpPr>
            <p:cNvPr id="518" name="Google Shape;518;p9"/>
            <p:cNvSpPr/>
            <p:nvPr/>
          </p:nvSpPr>
          <p:spPr>
            <a:xfrm>
              <a:off x="0" y="0"/>
              <a:ext cx="249923" cy="120994"/>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19" name="Google Shape;519;p9"/>
            <p:cNvSpPr/>
            <p:nvPr/>
          </p:nvSpPr>
          <p:spPr>
            <a:xfrm>
              <a:off x="243840" y="-1"/>
              <a:ext cx="1741017"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dirty="0">
                  <a:solidFill>
                    <a:schemeClr val="lt1"/>
                  </a:solidFill>
                  <a:latin typeface="Aptos Display" panose="020B0004020202020204" pitchFamily="34" charset="0"/>
                  <a:sym typeface="Arial"/>
                </a:rPr>
                <a:t>EM ANÁLISE</a:t>
              </a:r>
              <a:endParaRPr sz="1600" b="1" dirty="0">
                <a:solidFill>
                  <a:schemeClr val="lt1"/>
                </a:solidFill>
                <a:latin typeface="Aptos Display" panose="020B0004020202020204" pitchFamily="34" charset="0"/>
                <a:sym typeface="Arial"/>
              </a:endParaRPr>
            </a:p>
          </p:txBody>
        </p:sp>
      </p:grpSp>
      <p:sp>
        <p:nvSpPr>
          <p:cNvPr id="520" name="Google Shape;520;p9"/>
          <p:cNvSpPr/>
          <p:nvPr/>
        </p:nvSpPr>
        <p:spPr>
          <a:xfrm>
            <a:off x="3499823" y="2154536"/>
            <a:ext cx="3234690" cy="2475733"/>
          </a:xfrm>
          <a:prstGeom prst="rect">
            <a:avLst/>
          </a:prstGeom>
          <a:noFill/>
          <a:ln w="19050" cap="flat" cmpd="sng">
            <a:solidFill>
              <a:srgbClr val="F087B4"/>
            </a:solidFill>
            <a:prstDash val="solid"/>
            <a:miter lim="800000"/>
            <a:headEnd type="none" w="sm" len="sm"/>
            <a:tailEnd type="none" w="sm" len="sm"/>
          </a:ln>
        </p:spPr>
        <p:txBody>
          <a:bodyPr spcFirstLastPara="1" wrap="square" lIns="91425" tIns="365750" rIns="91425" bIns="45700" anchor="t" anchorCtr="0">
            <a:noAutofit/>
          </a:bodyPr>
          <a:lstStyle/>
          <a:p>
            <a:pPr marL="457200" marR="0" lvl="0" indent="0" algn="l" rtl="0">
              <a:spcBef>
                <a:spcPts val="0"/>
              </a:spcBef>
              <a:spcAft>
                <a:spcPts val="0"/>
              </a:spcAft>
              <a:buNone/>
            </a:pPr>
            <a:endParaRPr dirty="0"/>
          </a:p>
          <a:p>
            <a:pPr marL="171450" marR="0" lvl="0" indent="-171450" algn="l" rtl="0">
              <a:spcBef>
                <a:spcPts val="0"/>
              </a:spcBef>
              <a:spcAft>
                <a:spcPts val="0"/>
              </a:spcAft>
              <a:buClr>
                <a:srgbClr val="121C26"/>
              </a:buClr>
              <a:buSzPts val="1000"/>
              <a:buFont typeface="Arial"/>
              <a:buChar char="•"/>
            </a:pPr>
            <a:r>
              <a:rPr lang="pt-PT" sz="1000" b="1" dirty="0">
                <a:solidFill>
                  <a:srgbClr val="121C26"/>
                </a:solidFill>
                <a:latin typeface="Aptos Display" panose="020B0004020202020204" pitchFamily="34" charset="0"/>
                <a:ea typeface="Play"/>
                <a:cs typeface="Play"/>
                <a:sym typeface="Play"/>
              </a:rPr>
              <a:t>A solicitação de licenças por </a:t>
            </a:r>
            <a:r>
              <a:rPr lang="pt-PT" sz="1000" dirty="0">
                <a:solidFill>
                  <a:srgbClr val="121C26"/>
                </a:solidFill>
                <a:latin typeface="Aptos Display" panose="020B0004020202020204" pitchFamily="34" charset="0"/>
                <a:ea typeface="Play"/>
                <a:cs typeface="Play"/>
                <a:sym typeface="Play"/>
              </a:rPr>
              <a:t>motivos de conciliação é assinala como sendo algo  prejudicial pelos respondentes em geral, </a:t>
            </a:r>
            <a:r>
              <a:rPr lang="pt-PT" sz="1000" b="1" dirty="0">
                <a:solidFill>
                  <a:srgbClr val="121C26"/>
                </a:solidFill>
                <a:latin typeface="Aptos Display" panose="020B0004020202020204" pitchFamily="34" charset="0"/>
                <a:ea typeface="Play"/>
                <a:cs typeface="Play"/>
                <a:sym typeface="Play"/>
              </a:rPr>
              <a:t>mas têm mais impactos negativos para as mulheres. </a:t>
            </a:r>
            <a:endParaRPr sz="1000" b="1" dirty="0">
              <a:solidFill>
                <a:srgbClr val="121C26"/>
              </a:solidFill>
              <a:latin typeface="Aptos Display" panose="020B0004020202020204" pitchFamily="34" charset="0"/>
              <a:ea typeface="Play"/>
              <a:cs typeface="Play"/>
              <a:sym typeface="Play"/>
            </a:endParaRPr>
          </a:p>
        </p:txBody>
      </p:sp>
      <p:grpSp>
        <p:nvGrpSpPr>
          <p:cNvPr id="521" name="Google Shape;521;p9"/>
          <p:cNvGrpSpPr/>
          <p:nvPr/>
        </p:nvGrpSpPr>
        <p:grpSpPr>
          <a:xfrm>
            <a:off x="3652229" y="2036270"/>
            <a:ext cx="1984373" cy="387985"/>
            <a:chOff x="0" y="-1"/>
            <a:chExt cx="1984857" cy="388190"/>
          </a:xfrm>
        </p:grpSpPr>
        <p:sp>
          <p:nvSpPr>
            <p:cNvPr id="522" name="Google Shape;522;p9"/>
            <p:cNvSpPr/>
            <p:nvPr/>
          </p:nvSpPr>
          <p:spPr>
            <a:xfrm>
              <a:off x="0" y="0"/>
              <a:ext cx="249923" cy="120994"/>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23" name="Google Shape;523;p9"/>
            <p:cNvSpPr/>
            <p:nvPr/>
          </p:nvSpPr>
          <p:spPr>
            <a:xfrm>
              <a:off x="243840" y="-1"/>
              <a:ext cx="1741017"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dirty="0">
                  <a:solidFill>
                    <a:schemeClr val="lt1"/>
                  </a:solidFill>
                  <a:latin typeface="Aptos Display" panose="020B0004020202020204" pitchFamily="34" charset="0"/>
                  <a:sym typeface="Arial"/>
                </a:rPr>
                <a:t>SÍNTESE</a:t>
              </a:r>
              <a:endParaRPr sz="1600" b="1" dirty="0">
                <a:solidFill>
                  <a:schemeClr val="lt1"/>
                </a:solidFill>
                <a:latin typeface="Aptos Display" panose="020B0004020202020204" pitchFamily="34" charset="0"/>
                <a:sym typeface="Arial"/>
              </a:endParaRPr>
            </a:p>
          </p:txBody>
        </p:sp>
      </p:grpSp>
      <p:grpSp>
        <p:nvGrpSpPr>
          <p:cNvPr id="524" name="Google Shape;524;p9"/>
          <p:cNvGrpSpPr/>
          <p:nvPr/>
        </p:nvGrpSpPr>
        <p:grpSpPr>
          <a:xfrm>
            <a:off x="351193" y="7863129"/>
            <a:ext cx="3540580" cy="387985"/>
            <a:chOff x="0" y="-1"/>
            <a:chExt cx="3541444" cy="388190"/>
          </a:xfrm>
        </p:grpSpPr>
        <p:sp>
          <p:nvSpPr>
            <p:cNvPr id="525" name="Google Shape;525;p9"/>
            <p:cNvSpPr/>
            <p:nvPr/>
          </p:nvSpPr>
          <p:spPr>
            <a:xfrm>
              <a:off x="0" y="0"/>
              <a:ext cx="249923" cy="120994"/>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26" name="Google Shape;526;p9"/>
            <p:cNvSpPr/>
            <p:nvPr/>
          </p:nvSpPr>
          <p:spPr>
            <a:xfrm>
              <a:off x="243839" y="-1"/>
              <a:ext cx="3297605"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a:solidFill>
                    <a:schemeClr val="lt1"/>
                  </a:solidFill>
                  <a:latin typeface="Arial"/>
                  <a:ea typeface="Arial"/>
                  <a:cs typeface="Arial"/>
                  <a:sym typeface="Arial"/>
                </a:rPr>
                <a:t>ESTRATÉGIAS DE AÇÃO </a:t>
              </a:r>
              <a:endParaRPr sz="1600" b="1">
                <a:solidFill>
                  <a:schemeClr val="lt1"/>
                </a:solidFill>
                <a:latin typeface="Arial"/>
                <a:ea typeface="Arial"/>
                <a:cs typeface="Arial"/>
                <a:sym typeface="Arial"/>
              </a:endParaRPr>
            </a:p>
          </p:txBody>
        </p:sp>
      </p:grpSp>
      <p:grpSp>
        <p:nvGrpSpPr>
          <p:cNvPr id="527" name="Google Shape;527;p9"/>
          <p:cNvGrpSpPr/>
          <p:nvPr/>
        </p:nvGrpSpPr>
        <p:grpSpPr>
          <a:xfrm>
            <a:off x="0" y="552"/>
            <a:ext cx="6858000" cy="1846368"/>
            <a:chOff x="0" y="1414"/>
            <a:chExt cx="6858000" cy="1846368"/>
          </a:xfrm>
        </p:grpSpPr>
        <p:sp>
          <p:nvSpPr>
            <p:cNvPr id="528" name="Google Shape;528;p9"/>
            <p:cNvSpPr/>
            <p:nvPr/>
          </p:nvSpPr>
          <p:spPr>
            <a:xfrm>
              <a:off x="0" y="1414"/>
              <a:ext cx="6858000" cy="1846368"/>
            </a:xfrm>
            <a:prstGeom prst="rect">
              <a:avLst/>
            </a:prstGeom>
            <a:solidFill>
              <a:srgbClr val="13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29" name="Google Shape;529;p9"/>
            <p:cNvSpPr txBox="1"/>
            <p:nvPr/>
          </p:nvSpPr>
          <p:spPr>
            <a:xfrm>
              <a:off x="1123358" y="673812"/>
              <a:ext cx="45486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400">
                  <a:solidFill>
                    <a:srgbClr val="FFFFFF"/>
                  </a:solidFill>
                  <a:latin typeface="Play"/>
                  <a:ea typeface="Play"/>
                  <a:cs typeface="Play"/>
                  <a:sym typeface="Play"/>
                </a:rPr>
                <a:t>ENTRE A VIDA </a:t>
              </a:r>
              <a:r>
                <a:rPr lang="pt-PT">
                  <a:solidFill>
                    <a:srgbClr val="FFFFFF"/>
                  </a:solidFill>
                  <a:latin typeface="Play"/>
                  <a:ea typeface="Play"/>
                  <a:cs typeface="Play"/>
                  <a:sym typeface="Play"/>
                </a:rPr>
                <a:t>PROFISSIONAL</a:t>
              </a:r>
              <a:r>
                <a:rPr lang="pt-PT" sz="1400">
                  <a:solidFill>
                    <a:srgbClr val="FFFFFF"/>
                  </a:solidFill>
                  <a:latin typeface="Play"/>
                  <a:ea typeface="Play"/>
                  <a:cs typeface="Play"/>
                  <a:sym typeface="Play"/>
                </a:rPr>
                <a:t>, FAMILIAR E PESSOAL</a:t>
              </a: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530" name="Google Shape;530;p9" descr="Uma imagem com captura de ecrã, Gráficos, design gráfico, Tipo de letra&#10;&#10;Descrição gerada automaticamente"/>
            <p:cNvPicPr preferRelativeResize="0"/>
            <p:nvPr/>
          </p:nvPicPr>
          <p:blipFill rotWithShape="1">
            <a:blip r:embed="rId3">
              <a:alphaModFix/>
            </a:blip>
            <a:srcRect l="29633" t="17718" r="31419" b="35330"/>
            <a:stretch/>
          </p:blipFill>
          <p:spPr>
            <a:xfrm>
              <a:off x="5671181" y="95763"/>
              <a:ext cx="1063332" cy="1025477"/>
            </a:xfrm>
            <a:prstGeom prst="rect">
              <a:avLst/>
            </a:prstGeom>
            <a:noFill/>
            <a:ln>
              <a:noFill/>
            </a:ln>
          </p:spPr>
        </p:pic>
        <p:grpSp>
          <p:nvGrpSpPr>
            <p:cNvPr id="531" name="Google Shape;531;p9"/>
            <p:cNvGrpSpPr/>
            <p:nvPr/>
          </p:nvGrpSpPr>
          <p:grpSpPr>
            <a:xfrm>
              <a:off x="240168" y="166851"/>
              <a:ext cx="577085" cy="1302326"/>
              <a:chOff x="182144" y="310343"/>
              <a:chExt cx="606030" cy="1363294"/>
            </a:xfrm>
          </p:grpSpPr>
          <p:sp>
            <p:nvSpPr>
              <p:cNvPr id="532" name="Google Shape;532;p9"/>
              <p:cNvSpPr/>
              <p:nvPr/>
            </p:nvSpPr>
            <p:spPr>
              <a:xfrm>
                <a:off x="182144" y="310343"/>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3" name="Google Shape;533;p9"/>
              <p:cNvSpPr/>
              <p:nvPr/>
            </p:nvSpPr>
            <p:spPr>
              <a:xfrm>
                <a:off x="182144" y="559716"/>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4" name="Google Shape;534;p9"/>
              <p:cNvSpPr/>
              <p:nvPr/>
            </p:nvSpPr>
            <p:spPr>
              <a:xfrm>
                <a:off x="182144" y="809877"/>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5" name="Google Shape;535;p9"/>
              <p:cNvSpPr/>
              <p:nvPr/>
            </p:nvSpPr>
            <p:spPr>
              <a:xfrm>
                <a:off x="182144" y="1059251"/>
                <a:ext cx="121040" cy="114853"/>
              </a:xfrm>
              <a:custGeom>
                <a:avLst/>
                <a:gdLst/>
                <a:ahLst/>
                <a:cxnLst/>
                <a:rect l="l" t="t" r="r" b="b"/>
                <a:pathLst>
                  <a:path w="139065"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6" name="Google Shape;536;p9"/>
              <p:cNvSpPr/>
              <p:nvPr/>
            </p:nvSpPr>
            <p:spPr>
              <a:xfrm>
                <a:off x="182144" y="1309411"/>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7" name="Google Shape;537;p9"/>
              <p:cNvSpPr/>
              <p:nvPr/>
            </p:nvSpPr>
            <p:spPr>
              <a:xfrm>
                <a:off x="182144" y="1558784"/>
                <a:ext cx="121040" cy="114853"/>
              </a:xfrm>
              <a:custGeom>
                <a:avLst/>
                <a:gdLst/>
                <a:ahLst/>
                <a:cxnLst/>
                <a:rect l="l" t="t" r="r" b="b"/>
                <a:pathLst>
                  <a:path w="139065"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8" name="Google Shape;538;p9"/>
              <p:cNvSpPr/>
              <p:nvPr/>
            </p:nvSpPr>
            <p:spPr>
              <a:xfrm>
                <a:off x="425054" y="310343"/>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9" name="Google Shape;539;p9"/>
              <p:cNvSpPr/>
              <p:nvPr/>
            </p:nvSpPr>
            <p:spPr>
              <a:xfrm>
                <a:off x="425054" y="559716"/>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0" name="Google Shape;540;p9"/>
              <p:cNvSpPr/>
              <p:nvPr/>
            </p:nvSpPr>
            <p:spPr>
              <a:xfrm>
                <a:off x="425054" y="809877"/>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1" name="Google Shape;541;p9"/>
              <p:cNvSpPr/>
              <p:nvPr/>
            </p:nvSpPr>
            <p:spPr>
              <a:xfrm>
                <a:off x="425054" y="1059251"/>
                <a:ext cx="121040" cy="114853"/>
              </a:xfrm>
              <a:custGeom>
                <a:avLst/>
                <a:gdLst/>
                <a:ahLst/>
                <a:cxnLst/>
                <a:rect l="l" t="t" r="r" b="b"/>
                <a:pathLst>
                  <a:path w="139064" h="139064"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2" name="Google Shape;542;p9"/>
              <p:cNvSpPr/>
              <p:nvPr/>
            </p:nvSpPr>
            <p:spPr>
              <a:xfrm>
                <a:off x="425054" y="1309411"/>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3" name="Google Shape;543;p9"/>
              <p:cNvSpPr/>
              <p:nvPr/>
            </p:nvSpPr>
            <p:spPr>
              <a:xfrm>
                <a:off x="425054" y="1558784"/>
                <a:ext cx="121040" cy="114853"/>
              </a:xfrm>
              <a:custGeom>
                <a:avLst/>
                <a:gdLst/>
                <a:ahLst/>
                <a:cxnLst/>
                <a:rect l="l" t="t" r="r" b="b"/>
                <a:pathLst>
                  <a:path w="139064" h="139065" extrusionOk="0">
                    <a:moveTo>
                      <a:pt x="139065" y="69533"/>
                    </a:moveTo>
                    <a:cubicBezTo>
                      <a:pt x="139065" y="107934"/>
                      <a:pt x="107934" y="139065"/>
                      <a:pt x="69533" y="139065"/>
                    </a:cubicBezTo>
                    <a:cubicBezTo>
                      <a:pt x="31131" y="139065"/>
                      <a:pt x="0" y="107934"/>
                      <a:pt x="0" y="69533"/>
                    </a:cubicBezTo>
                    <a:cubicBezTo>
                      <a:pt x="0" y="31131"/>
                      <a:pt x="31131" y="0"/>
                      <a:pt x="69533"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4" name="Google Shape;544;p9"/>
              <p:cNvSpPr/>
              <p:nvPr/>
            </p:nvSpPr>
            <p:spPr>
              <a:xfrm>
                <a:off x="667134" y="310343"/>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0174C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5" name="Google Shape;545;p9"/>
              <p:cNvSpPr/>
              <p:nvPr/>
            </p:nvSpPr>
            <p:spPr>
              <a:xfrm>
                <a:off x="667134" y="559716"/>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5E26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6" name="Google Shape;546;p9"/>
              <p:cNvSpPr/>
              <p:nvPr/>
            </p:nvSpPr>
            <p:spPr>
              <a:xfrm>
                <a:off x="667134" y="809877"/>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EA1E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7" name="Google Shape;547;p9"/>
              <p:cNvSpPr/>
              <p:nvPr/>
            </p:nvSpPr>
            <p:spPr>
              <a:xfrm>
                <a:off x="667134" y="1059251"/>
                <a:ext cx="121040" cy="114853"/>
              </a:xfrm>
              <a:custGeom>
                <a:avLst/>
                <a:gdLst/>
                <a:ahLst/>
                <a:cxnLst/>
                <a:rect l="l" t="t" r="r" b="b"/>
                <a:pathLst>
                  <a:path w="139064" h="139064"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C9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8" name="Google Shape;548;p9"/>
              <p:cNvSpPr/>
              <p:nvPr/>
            </p:nvSpPr>
            <p:spPr>
              <a:xfrm>
                <a:off x="667134" y="1309411"/>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F2E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9" name="Google Shape;549;p9"/>
              <p:cNvSpPr/>
              <p:nvPr/>
            </p:nvSpPr>
            <p:spPr>
              <a:xfrm>
                <a:off x="667134" y="1558784"/>
                <a:ext cx="121040" cy="114853"/>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rgbClr val="76BC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50" name="Google Shape;550;p9"/>
            <p:cNvSpPr txBox="1"/>
            <p:nvPr/>
          </p:nvSpPr>
          <p:spPr>
            <a:xfrm>
              <a:off x="1220117" y="282016"/>
              <a:ext cx="2675890" cy="452755"/>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pt-PT" sz="2400" b="1">
                  <a:solidFill>
                    <a:srgbClr val="FFFFFF"/>
                  </a:solidFill>
                  <a:latin typeface="Play"/>
                  <a:ea typeface="Play"/>
                  <a:cs typeface="Play"/>
                  <a:sym typeface="Play"/>
                </a:rPr>
                <a:t>CONCILIAÇÃO</a:t>
              </a:r>
              <a:endParaRPr sz="2000" b="1">
                <a:solidFill>
                  <a:schemeClr val="dk1"/>
                </a:solidFill>
                <a:latin typeface="Arial"/>
                <a:ea typeface="Arial"/>
                <a:cs typeface="Arial"/>
                <a:sym typeface="Arial"/>
              </a:endParaRPr>
            </a:p>
          </p:txBody>
        </p:sp>
        <p:cxnSp>
          <p:nvCxnSpPr>
            <p:cNvPr id="551" name="Google Shape;551;p9"/>
            <p:cNvCxnSpPr/>
            <p:nvPr/>
          </p:nvCxnSpPr>
          <p:spPr>
            <a:xfrm>
              <a:off x="1266532" y="1033316"/>
              <a:ext cx="981075" cy="0"/>
            </a:xfrm>
            <a:prstGeom prst="straightConnector1">
              <a:avLst/>
            </a:prstGeom>
            <a:noFill/>
            <a:ln w="76200" cap="sq" cmpd="sng">
              <a:solidFill>
                <a:schemeClr val="lt1"/>
              </a:solidFill>
              <a:prstDash val="solid"/>
              <a:miter lim="800000"/>
              <a:headEnd type="none" w="sm" len="sm"/>
              <a:tailEnd type="none" w="sm" len="sm"/>
            </a:ln>
          </p:spPr>
        </p:cxnSp>
        <p:sp>
          <p:nvSpPr>
            <p:cNvPr id="552" name="Google Shape;552;p9"/>
            <p:cNvSpPr txBox="1"/>
            <p:nvPr/>
          </p:nvSpPr>
          <p:spPr>
            <a:xfrm>
              <a:off x="1123358" y="1134036"/>
              <a:ext cx="3605742"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200" dirty="0">
                  <a:solidFill>
                    <a:srgbClr val="F087B4"/>
                  </a:solidFill>
                  <a:latin typeface="Play"/>
                  <a:ea typeface="Play"/>
                  <a:cs typeface="Play"/>
                  <a:sym typeface="Play"/>
                </a:rPr>
                <a:t>[Implicações da maternidade e paternidade na trajetória profissional]</a:t>
              </a:r>
              <a:endParaRPr sz="1200" dirty="0">
                <a:solidFill>
                  <a:srgbClr val="F087B4"/>
                </a:solidFill>
                <a:latin typeface="Arial"/>
                <a:ea typeface="Arial"/>
                <a:cs typeface="Arial"/>
                <a:sym typeface="Arial"/>
              </a:endParaRPr>
            </a:p>
            <a:p>
              <a:pPr marL="0" marR="0" lvl="0" indent="0" algn="l" rtl="0">
                <a:spcBef>
                  <a:spcPts val="0"/>
                </a:spcBef>
                <a:spcAft>
                  <a:spcPts val="0"/>
                </a:spcAft>
                <a:buNone/>
              </a:pPr>
              <a:endParaRPr sz="1000" dirty="0">
                <a:solidFill>
                  <a:schemeClr val="dk1"/>
                </a:solidFill>
                <a:latin typeface="Arial"/>
                <a:ea typeface="Arial"/>
                <a:cs typeface="Arial"/>
                <a:sym typeface="Arial"/>
              </a:endParaRPr>
            </a:p>
          </p:txBody>
        </p:sp>
      </p:grpSp>
      <p:sp>
        <p:nvSpPr>
          <p:cNvPr id="553" name="Google Shape;553;p9"/>
          <p:cNvSpPr/>
          <p:nvPr/>
        </p:nvSpPr>
        <p:spPr>
          <a:xfrm>
            <a:off x="2336062" y="977596"/>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4" name="Google Shape;554;p9"/>
          <p:cNvSpPr/>
          <p:nvPr/>
        </p:nvSpPr>
        <p:spPr>
          <a:xfrm>
            <a:off x="2496929" y="977596"/>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5" name="Google Shape;555;p9"/>
          <p:cNvSpPr/>
          <p:nvPr/>
        </p:nvSpPr>
        <p:spPr>
          <a:xfrm>
            <a:off x="2666263" y="977596"/>
            <a:ext cx="115259" cy="109717"/>
          </a:xfrm>
          <a:custGeom>
            <a:avLst/>
            <a:gdLst/>
            <a:ahLst/>
            <a:cxnLst/>
            <a:rect l="l" t="t" r="r" b="b"/>
            <a:pathLst>
              <a:path w="139064" h="139065" extrusionOk="0">
                <a:moveTo>
                  <a:pt x="139065" y="69533"/>
                </a:moveTo>
                <a:cubicBezTo>
                  <a:pt x="139065" y="107934"/>
                  <a:pt x="107934" y="139065"/>
                  <a:pt x="69532" y="139065"/>
                </a:cubicBezTo>
                <a:cubicBezTo>
                  <a:pt x="31131" y="139065"/>
                  <a:pt x="0" y="107934"/>
                  <a:pt x="0" y="69533"/>
                </a:cubicBezTo>
                <a:cubicBezTo>
                  <a:pt x="0" y="31131"/>
                  <a:pt x="31131" y="0"/>
                  <a:pt x="69532" y="0"/>
                </a:cubicBezTo>
                <a:cubicBezTo>
                  <a:pt x="107934" y="0"/>
                  <a:pt x="139065" y="31131"/>
                  <a:pt x="139065" y="69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6" name="Google Shape;556;p9"/>
          <p:cNvSpPr/>
          <p:nvPr/>
        </p:nvSpPr>
        <p:spPr>
          <a:xfrm>
            <a:off x="131025" y="7984874"/>
            <a:ext cx="6587400" cy="1791000"/>
          </a:xfrm>
          <a:prstGeom prst="rect">
            <a:avLst/>
          </a:prstGeom>
          <a:noFill/>
          <a:ln w="25400" cap="flat" cmpd="sng">
            <a:solidFill>
              <a:srgbClr val="F087B4"/>
            </a:solidFill>
            <a:prstDash val="solid"/>
            <a:miter lim="800000"/>
            <a:headEnd type="none" w="sm" len="sm"/>
            <a:tailEnd type="none" w="sm" len="sm"/>
          </a:ln>
        </p:spPr>
        <p:txBody>
          <a:bodyPr spcFirstLastPara="1" wrap="square" lIns="182875" tIns="365750" rIns="182875" bIns="45700" anchor="t" anchorCtr="0">
            <a:noAutofit/>
          </a:bodyPr>
          <a:lstStyle/>
          <a:p>
            <a:pPr marL="171450" marR="0" lvl="0" indent="-171450" algn="just" rtl="0">
              <a:spcBef>
                <a:spcPts val="0"/>
              </a:spcBef>
              <a:spcAft>
                <a:spcPts val="0"/>
              </a:spcAft>
              <a:buClr>
                <a:srgbClr val="121C26"/>
              </a:buClr>
              <a:buSzPts val="1000"/>
              <a:buFont typeface="Arial"/>
              <a:buChar char="•"/>
            </a:pPr>
            <a:r>
              <a:rPr lang="pt-PT" sz="1000" dirty="0">
                <a:solidFill>
                  <a:srgbClr val="121C26"/>
                </a:solidFill>
                <a:latin typeface="Aptos Display" panose="020B0004020202020204" pitchFamily="34" charset="0"/>
                <a:ea typeface="Play"/>
                <a:cs typeface="Play"/>
                <a:sym typeface="Play"/>
              </a:rPr>
              <a:t>Reforço das políticas de tempo no bem estar organizacional e das pessoas, favorecendo a implementação de culturas organizacionais amigas da família; </a:t>
            </a:r>
            <a:endParaRPr sz="1000" dirty="0">
              <a:solidFill>
                <a:srgbClr val="121C26"/>
              </a:solidFill>
              <a:latin typeface="Aptos Display" panose="020B0004020202020204" pitchFamily="34" charset="0"/>
              <a:ea typeface="Play"/>
              <a:cs typeface="Play"/>
              <a:sym typeface="Play"/>
            </a:endParaRPr>
          </a:p>
          <a:p>
            <a:pPr marL="171450" marR="0" lvl="0" indent="-171450" algn="just" rtl="0">
              <a:spcBef>
                <a:spcPts val="0"/>
              </a:spcBef>
              <a:spcAft>
                <a:spcPts val="0"/>
              </a:spcAft>
              <a:buClr>
                <a:srgbClr val="121C26"/>
              </a:buClr>
              <a:buSzPts val="1000"/>
              <a:buFont typeface="Arial"/>
              <a:buChar char="•"/>
            </a:pPr>
            <a:r>
              <a:rPr lang="pt-PT" sz="1000" dirty="0">
                <a:solidFill>
                  <a:srgbClr val="121C26"/>
                </a:solidFill>
                <a:latin typeface="Aptos Display" panose="020B0004020202020204" pitchFamily="34" charset="0"/>
                <a:ea typeface="Play"/>
                <a:cs typeface="Play"/>
                <a:sym typeface="Play"/>
              </a:rPr>
              <a:t>Necessidade do aumento  do cuidado  relativamente às  carreiras profissionais de homens e mulheres e as organizações, cuidando da manutenção da ligação à organização durante e depois as licenças de parentalidade, evitando que  haja discriminação das pessoas que gozam destas licenças e, em especial, das mulheres.</a:t>
            </a:r>
            <a:endParaRPr sz="1000" dirty="0">
              <a:solidFill>
                <a:srgbClr val="121C26"/>
              </a:solidFill>
              <a:latin typeface="Aptos Display" panose="020B0004020202020204" pitchFamily="34" charset="0"/>
              <a:ea typeface="Play"/>
              <a:cs typeface="Play"/>
              <a:sym typeface="Play"/>
            </a:endParaRPr>
          </a:p>
          <a:p>
            <a:pPr marL="171450" marR="0" lvl="0" indent="-171450" algn="just" rtl="0">
              <a:spcBef>
                <a:spcPts val="0"/>
              </a:spcBef>
              <a:spcAft>
                <a:spcPts val="0"/>
              </a:spcAft>
              <a:buClr>
                <a:srgbClr val="121C26"/>
              </a:buClr>
              <a:buSzPts val="1000"/>
              <a:buFont typeface="Play"/>
              <a:buChar char="•"/>
            </a:pPr>
            <a:r>
              <a:rPr lang="pt-PT" sz="1000" dirty="0">
                <a:solidFill>
                  <a:srgbClr val="121C26"/>
                </a:solidFill>
                <a:latin typeface="Aptos Display" panose="020B0004020202020204" pitchFamily="34" charset="0"/>
                <a:ea typeface="Play"/>
                <a:cs typeface="Play"/>
                <a:sym typeface="Play"/>
              </a:rPr>
              <a:t>Necessidade de debate e alargamento de serviços de apoio ao cuidado familiar, sobretudo de dependentes doentes e/ou idosos.</a:t>
            </a:r>
            <a:endParaRPr sz="1000" dirty="0">
              <a:solidFill>
                <a:srgbClr val="121C26"/>
              </a:solidFill>
              <a:latin typeface="Aptos Display" panose="020B0004020202020204" pitchFamily="34" charset="0"/>
              <a:ea typeface="Play"/>
              <a:cs typeface="Play"/>
              <a:sym typeface="Play"/>
            </a:endParaRPr>
          </a:p>
          <a:p>
            <a:pPr marL="0" marR="0" lvl="0" indent="0" algn="l" rtl="0">
              <a:spcBef>
                <a:spcPts val="0"/>
              </a:spcBef>
              <a:spcAft>
                <a:spcPts val="0"/>
              </a:spcAft>
              <a:buNone/>
            </a:pPr>
            <a:endParaRPr sz="1000" dirty="0">
              <a:solidFill>
                <a:srgbClr val="121C26"/>
              </a:solidFill>
              <a:latin typeface="Play"/>
              <a:ea typeface="Play"/>
              <a:cs typeface="Play"/>
              <a:sym typeface="Play"/>
            </a:endParaRPr>
          </a:p>
        </p:txBody>
      </p:sp>
      <p:grpSp>
        <p:nvGrpSpPr>
          <p:cNvPr id="557" name="Google Shape;557;p9"/>
          <p:cNvGrpSpPr/>
          <p:nvPr/>
        </p:nvGrpSpPr>
        <p:grpSpPr>
          <a:xfrm>
            <a:off x="359660" y="7863129"/>
            <a:ext cx="6138679" cy="387985"/>
            <a:chOff x="5704" y="-1"/>
            <a:chExt cx="4135678" cy="388190"/>
          </a:xfrm>
        </p:grpSpPr>
        <p:sp>
          <p:nvSpPr>
            <p:cNvPr id="558" name="Google Shape;558;p9"/>
            <p:cNvSpPr/>
            <p:nvPr/>
          </p:nvSpPr>
          <p:spPr>
            <a:xfrm>
              <a:off x="5704" y="0"/>
              <a:ext cx="155834" cy="120993"/>
            </a:xfrm>
            <a:custGeom>
              <a:avLst/>
              <a:gdLst/>
              <a:ahLst/>
              <a:cxnLst/>
              <a:rect l="l" t="t" r="r" b="b"/>
              <a:pathLst>
                <a:path w="249923" h="120994" extrusionOk="0">
                  <a:moveTo>
                    <a:pt x="247940" y="0"/>
                  </a:moveTo>
                  <a:lnTo>
                    <a:pt x="0" y="120994"/>
                  </a:lnTo>
                  <a:lnTo>
                    <a:pt x="249923" y="120994"/>
                  </a:lnTo>
                  <a:lnTo>
                    <a:pt x="247940" y="0"/>
                  </a:lnTo>
                  <a:close/>
                </a:path>
              </a:pathLst>
            </a:custGeom>
            <a:solidFill>
              <a:srgbClr val="C46D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59" name="Google Shape;559;p9"/>
            <p:cNvSpPr/>
            <p:nvPr/>
          </p:nvSpPr>
          <p:spPr>
            <a:xfrm>
              <a:off x="243838" y="-1"/>
              <a:ext cx="3897544" cy="388190"/>
            </a:xfrm>
            <a:prstGeom prst="rect">
              <a:avLst/>
            </a:prstGeom>
            <a:solidFill>
              <a:srgbClr val="F087B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pt-PT" sz="1600" b="1" dirty="0">
                  <a:solidFill>
                    <a:schemeClr val="lt1"/>
                  </a:solidFill>
                  <a:latin typeface="Aptos Display" panose="020B0004020202020204" pitchFamily="34" charset="0"/>
                  <a:sym typeface="Arial"/>
                </a:rPr>
                <a:t>CONSIDERAÇÕES &amp; RECOMENDAÇÕES</a:t>
              </a:r>
              <a:endParaRPr sz="1600" b="1" dirty="0">
                <a:solidFill>
                  <a:schemeClr val="lt1"/>
                </a:solidFill>
                <a:latin typeface="Aptos Display" panose="020B0004020202020204" pitchFamily="34" charset="0"/>
                <a:sym typeface="Arial"/>
              </a:endParaRPr>
            </a:p>
          </p:txBody>
        </p:sp>
      </p:grpSp>
      <p:grpSp>
        <p:nvGrpSpPr>
          <p:cNvPr id="562" name="Google Shape;562;p9"/>
          <p:cNvGrpSpPr/>
          <p:nvPr/>
        </p:nvGrpSpPr>
        <p:grpSpPr>
          <a:xfrm>
            <a:off x="126726" y="4837432"/>
            <a:ext cx="4462206" cy="526108"/>
            <a:chOff x="0" y="200967"/>
            <a:chExt cx="2941093" cy="526111"/>
          </a:xfrm>
        </p:grpSpPr>
        <p:sp>
          <p:nvSpPr>
            <p:cNvPr id="563" name="Google Shape;563;p9"/>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121C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64" name="Google Shape;564;p9"/>
            <p:cNvSpPr/>
            <p:nvPr/>
          </p:nvSpPr>
          <p:spPr>
            <a:xfrm>
              <a:off x="0" y="200967"/>
              <a:ext cx="2941093" cy="348321"/>
            </a:xfrm>
            <a:prstGeom prst="rect">
              <a:avLst/>
            </a:prstGeom>
            <a:solidFill>
              <a:srgbClr val="121C26"/>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rial"/>
                <a:ea typeface="Arial"/>
                <a:cs typeface="Arial"/>
                <a:sym typeface="Arial"/>
              </a:endParaRPr>
            </a:p>
          </p:txBody>
        </p:sp>
      </p:grpSp>
      <p:grpSp>
        <p:nvGrpSpPr>
          <p:cNvPr id="565" name="Google Shape;565;p9"/>
          <p:cNvGrpSpPr/>
          <p:nvPr/>
        </p:nvGrpSpPr>
        <p:grpSpPr>
          <a:xfrm>
            <a:off x="3793832" y="4837432"/>
            <a:ext cx="2940681" cy="526108"/>
            <a:chOff x="0" y="200967"/>
            <a:chExt cx="2941093" cy="526111"/>
          </a:xfrm>
        </p:grpSpPr>
        <p:sp>
          <p:nvSpPr>
            <p:cNvPr id="566" name="Google Shape;566;p9"/>
            <p:cNvSpPr/>
            <p:nvPr/>
          </p:nvSpPr>
          <p:spPr>
            <a:xfrm>
              <a:off x="0" y="542611"/>
              <a:ext cx="156873" cy="184467"/>
            </a:xfrm>
            <a:custGeom>
              <a:avLst/>
              <a:gdLst/>
              <a:ahLst/>
              <a:cxnLst/>
              <a:rect l="l" t="t" r="r" b="b"/>
              <a:pathLst>
                <a:path w="156873" h="184467" extrusionOk="0">
                  <a:moveTo>
                    <a:pt x="156698" y="184467"/>
                  </a:moveTo>
                  <a:lnTo>
                    <a:pt x="0" y="0"/>
                  </a:lnTo>
                  <a:lnTo>
                    <a:pt x="154714" y="0"/>
                  </a:lnTo>
                  <a:cubicBezTo>
                    <a:pt x="156036" y="58844"/>
                    <a:pt x="157359" y="117689"/>
                    <a:pt x="156698" y="184467"/>
                  </a:cubicBezTo>
                  <a:close/>
                </a:path>
              </a:pathLst>
            </a:custGeom>
            <a:solidFill>
              <a:srgbClr val="F087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67" name="Google Shape;567;p9"/>
            <p:cNvSpPr/>
            <p:nvPr/>
          </p:nvSpPr>
          <p:spPr>
            <a:xfrm>
              <a:off x="0" y="200967"/>
              <a:ext cx="2941093" cy="348321"/>
            </a:xfrm>
            <a:prstGeom prst="rect">
              <a:avLst/>
            </a:prstGeom>
            <a:solidFill>
              <a:srgbClr val="F087B4"/>
            </a:solidFill>
            <a:ln>
              <a:noFill/>
            </a:ln>
          </p:spPr>
          <p:txBody>
            <a:bodyPr spcFirstLastPara="1" wrap="square" lIns="91425" tIns="45700" rIns="91425" bIns="45700" anchor="ctr" anchorCtr="0">
              <a:noAutofit/>
            </a:bodyPr>
            <a:lstStyle/>
            <a:p>
              <a:pPr marL="0" marR="0" lvl="0" indent="285750" algn="l" rtl="0">
                <a:lnSpc>
                  <a:spcPct val="107000"/>
                </a:lnSpc>
                <a:spcBef>
                  <a:spcPts val="0"/>
                </a:spcBef>
                <a:spcAft>
                  <a:spcPts val="0"/>
                </a:spcAft>
                <a:buNone/>
              </a:pPr>
              <a:endParaRPr sz="1100">
                <a:solidFill>
                  <a:schemeClr val="lt1"/>
                </a:solidFill>
                <a:latin typeface="Arial"/>
                <a:ea typeface="Arial"/>
                <a:cs typeface="Arial"/>
                <a:sym typeface="Arial"/>
              </a:endParaRPr>
            </a:p>
          </p:txBody>
        </p:sp>
      </p:grpSp>
      <p:pic>
        <p:nvPicPr>
          <p:cNvPr id="568" name="Google Shape;568;p9"/>
          <p:cNvPicPr preferRelativeResize="0"/>
          <p:nvPr/>
        </p:nvPicPr>
        <p:blipFill rotWithShape="1">
          <a:blip r:embed="rId4">
            <a:alphaModFix/>
          </a:blip>
          <a:srcRect r="39527" b="74251"/>
          <a:stretch/>
        </p:blipFill>
        <p:spPr>
          <a:xfrm>
            <a:off x="5794038" y="4832980"/>
            <a:ext cx="723018" cy="307857"/>
          </a:xfrm>
          <a:prstGeom prst="rect">
            <a:avLst/>
          </a:prstGeom>
          <a:noFill/>
          <a:ln>
            <a:noFill/>
          </a:ln>
        </p:spPr>
      </p:pic>
      <p:sp>
        <p:nvSpPr>
          <p:cNvPr id="569" name="Google Shape;569;p9"/>
          <p:cNvSpPr txBox="1"/>
          <p:nvPr/>
        </p:nvSpPr>
        <p:spPr>
          <a:xfrm>
            <a:off x="245439" y="4861178"/>
            <a:ext cx="495690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dirty="0">
                <a:solidFill>
                  <a:schemeClr val="lt1"/>
                </a:solidFill>
                <a:latin typeface="Aptos Display" panose="020B0004020202020204" pitchFamily="34" charset="0"/>
              </a:rPr>
              <a:t>Valores Médios</a:t>
            </a:r>
            <a:endParaRPr sz="1800" dirty="0">
              <a:latin typeface="Aptos Display" panose="020B0004020202020204" pitchFamily="34" charset="0"/>
            </a:endParaRPr>
          </a:p>
        </p:txBody>
      </p:sp>
      <p:pic>
        <p:nvPicPr>
          <p:cNvPr id="570" name="Google Shape;570;p9"/>
          <p:cNvPicPr preferRelativeResize="0"/>
          <p:nvPr/>
        </p:nvPicPr>
        <p:blipFill rotWithShape="1">
          <a:blip r:embed="rId4">
            <a:alphaModFix/>
          </a:blip>
          <a:srcRect l="23718" t="-551" r="39527" b="74251"/>
          <a:stretch/>
        </p:blipFill>
        <p:spPr>
          <a:xfrm>
            <a:off x="5660662" y="2132265"/>
            <a:ext cx="439441" cy="314447"/>
          </a:xfrm>
          <a:prstGeom prst="rect">
            <a:avLst/>
          </a:prstGeom>
          <a:noFill/>
          <a:ln>
            <a:noFill/>
          </a:ln>
        </p:spPr>
      </p:pic>
      <p:pic>
        <p:nvPicPr>
          <p:cNvPr id="571" name="Google Shape;571;p9"/>
          <p:cNvPicPr preferRelativeResize="0"/>
          <p:nvPr/>
        </p:nvPicPr>
        <p:blipFill rotWithShape="1">
          <a:blip r:embed="rId5">
            <a:alphaModFix/>
          </a:blip>
          <a:srcRect/>
          <a:stretch/>
        </p:blipFill>
        <p:spPr>
          <a:xfrm>
            <a:off x="2316323" y="2129325"/>
            <a:ext cx="279400" cy="330200"/>
          </a:xfrm>
          <a:prstGeom prst="rect">
            <a:avLst/>
          </a:prstGeom>
          <a:noFill/>
          <a:ln>
            <a:noFill/>
          </a:ln>
        </p:spPr>
      </p:pic>
      <p:sp>
        <p:nvSpPr>
          <p:cNvPr id="2" name="CaixaDeTexto 1">
            <a:extLst>
              <a:ext uri="{FF2B5EF4-FFF2-40B4-BE49-F238E27FC236}">
                <a16:creationId xmlns:a16="http://schemas.microsoft.com/office/drawing/2014/main" id="{39C42090-9C52-06B0-C616-A6B6EBD4E01F}"/>
              </a:ext>
            </a:extLst>
          </p:cNvPr>
          <p:cNvSpPr txBox="1"/>
          <p:nvPr/>
        </p:nvSpPr>
        <p:spPr>
          <a:xfrm>
            <a:off x="5347410" y="4877974"/>
            <a:ext cx="532972" cy="307777"/>
          </a:xfrm>
          <a:prstGeom prst="rect">
            <a:avLst/>
          </a:prstGeom>
          <a:noFill/>
        </p:spPr>
        <p:txBody>
          <a:bodyPr wrap="square">
            <a:spAutoFit/>
          </a:bodyPr>
          <a:lstStyle/>
          <a:p>
            <a:pPr algn="r"/>
            <a:r>
              <a:rPr lang="pt-PT" b="1" dirty="0">
                <a:solidFill>
                  <a:srgbClr val="121C26"/>
                </a:solidFill>
                <a:latin typeface="Aptos Display" panose="020B0004020202020204" pitchFamily="34" charset="0"/>
              </a:rPr>
              <a:t>P.27</a:t>
            </a:r>
          </a:p>
        </p:txBody>
      </p:sp>
      <p:pic>
        <p:nvPicPr>
          <p:cNvPr id="3" name="Imagem 2" descr="Uma imagem com texto, Tipo de letra, recibo, algebra&#10;&#10;Descrição gerada automaticamente">
            <a:extLst>
              <a:ext uri="{FF2B5EF4-FFF2-40B4-BE49-F238E27FC236}">
                <a16:creationId xmlns:a16="http://schemas.microsoft.com/office/drawing/2014/main" id="{25139E44-EB3E-A7BD-F89A-90DBF6F9332C}"/>
              </a:ext>
            </a:extLst>
          </p:cNvPr>
          <p:cNvPicPr>
            <a:picLocks noChangeAspect="1"/>
          </p:cNvPicPr>
          <p:nvPr/>
        </p:nvPicPr>
        <p:blipFill>
          <a:blip r:embed="rId6"/>
          <a:stretch>
            <a:fillRect/>
          </a:stretch>
        </p:blipFill>
        <p:spPr>
          <a:xfrm>
            <a:off x="1310076" y="7263142"/>
            <a:ext cx="3892268" cy="606587"/>
          </a:xfrm>
          <a:prstGeom prst="rect">
            <a:avLst/>
          </a:prstGeom>
        </p:spPr>
      </p:pic>
      <p:pic>
        <p:nvPicPr>
          <p:cNvPr id="5" name="Imagem 4" descr="Uma imagem com captura de ecrã, Retângulo, file, Paralelo&#10;&#10;Descrição gerada automaticamente">
            <a:extLst>
              <a:ext uri="{FF2B5EF4-FFF2-40B4-BE49-F238E27FC236}">
                <a16:creationId xmlns:a16="http://schemas.microsoft.com/office/drawing/2014/main" id="{9AB86094-1FF5-DE70-0F50-F3F77D41281E}"/>
              </a:ext>
            </a:extLst>
          </p:cNvPr>
          <p:cNvPicPr>
            <a:picLocks noChangeAspect="1"/>
          </p:cNvPicPr>
          <p:nvPr/>
        </p:nvPicPr>
        <p:blipFill>
          <a:blip r:embed="rId7"/>
          <a:stretch>
            <a:fillRect/>
          </a:stretch>
        </p:blipFill>
        <p:spPr>
          <a:xfrm>
            <a:off x="844835" y="5309225"/>
            <a:ext cx="4462207" cy="1862863"/>
          </a:xfrm>
          <a:prstGeom prst="rect">
            <a:avLst/>
          </a:prstGeom>
        </p:spPr>
      </p:pic>
      <p:pic>
        <p:nvPicPr>
          <p:cNvPr id="7" name="Imagem 6">
            <a:extLst>
              <a:ext uri="{FF2B5EF4-FFF2-40B4-BE49-F238E27FC236}">
                <a16:creationId xmlns:a16="http://schemas.microsoft.com/office/drawing/2014/main" id="{DDE44681-5CE5-A225-9DAD-8131D61D30D7}"/>
              </a:ext>
            </a:extLst>
          </p:cNvPr>
          <p:cNvPicPr>
            <a:picLocks noChangeAspect="1"/>
          </p:cNvPicPr>
          <p:nvPr/>
        </p:nvPicPr>
        <p:blipFill>
          <a:blip r:embed="rId8"/>
          <a:stretch>
            <a:fillRect/>
          </a:stretch>
        </p:blipFill>
        <p:spPr>
          <a:xfrm flipH="1">
            <a:off x="1175135" y="7287233"/>
            <a:ext cx="92303" cy="443055"/>
          </a:xfrm>
          <a:prstGeom prst="rect">
            <a:avLst/>
          </a:prstGeom>
        </p:spPr>
      </p:pic>
    </p:spTree>
  </p:cSld>
  <p:clrMapOvr>
    <a:masterClrMapping/>
  </p:clrMapOvr>
</p:sld>
</file>

<file path=ppt/theme/theme1.xml><?xml version="1.0" encoding="utf-8"?>
<a:theme xmlns:a="http://schemas.openxmlformats.org/drawingml/2006/main" name="Tema do Office">
  <a:themeElements>
    <a:clrScheme name="Tema do 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1725</TotalTime>
  <Words>1726</Words>
  <Application>Microsoft Macintosh PowerPoint</Application>
  <PresentationFormat>Papel A4 (210x297 mm)</PresentationFormat>
  <Paragraphs>180</Paragraphs>
  <Slides>11</Slides>
  <Notes>11</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11</vt:i4>
      </vt:variant>
    </vt:vector>
  </HeadingPairs>
  <TitlesOfParts>
    <vt:vector size="18" baseType="lpstr">
      <vt:lpstr>Noto Sans Symbols</vt:lpstr>
      <vt:lpstr>Calibri</vt:lpstr>
      <vt:lpstr>Play</vt:lpstr>
      <vt:lpstr>Aptos Display</vt:lpstr>
      <vt:lpstr>Arial</vt:lpstr>
      <vt:lpstr>Montserrat Black</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Daniela Monteiro</dc:creator>
  <cp:lastModifiedBy>Daniela Monteiro</cp:lastModifiedBy>
  <cp:revision>11</cp:revision>
  <dcterms:created xsi:type="dcterms:W3CDTF">2024-11-20T11:52:20Z</dcterms:created>
  <dcterms:modified xsi:type="dcterms:W3CDTF">2024-11-24T09:26:05Z</dcterms:modified>
</cp:coreProperties>
</file>